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252" y="6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470" y="4470"/>
            <a:ext cx="9139529" cy="68535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35940" y="2168174"/>
            <a:ext cx="8072119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505359"/>
                </a:solidFill>
                <a:latin typeface="Myriad Pro"/>
                <a:cs typeface="Myriad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470" y="4470"/>
            <a:ext cx="9139529" cy="68535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505359"/>
                </a:solidFill>
                <a:latin typeface="Myriad Pro"/>
                <a:cs typeface="Myriad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5940" y="1144587"/>
            <a:ext cx="3690620" cy="4709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470" y="4470"/>
            <a:ext cx="9139529" cy="68535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505359"/>
                </a:solidFill>
                <a:latin typeface="Myriad Pro"/>
                <a:cs typeface="Myriad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470" y="4470"/>
            <a:ext cx="9139529" cy="68535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94564" y="2371844"/>
            <a:ext cx="3154870" cy="488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505359"/>
                </a:solidFill>
                <a:latin typeface="Myriad Pro"/>
                <a:cs typeface="Myriad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867" y="1148651"/>
            <a:ext cx="8072264" cy="4505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70" y="4470"/>
            <a:ext cx="9139529" cy="68535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4540" y="2462903"/>
            <a:ext cx="544068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15" dirty="0">
                <a:solidFill>
                  <a:srgbClr val="FFFFFF"/>
                </a:solidFill>
              </a:rPr>
              <a:t>Facilities </a:t>
            </a:r>
            <a:r>
              <a:rPr sz="2400" dirty="0">
                <a:solidFill>
                  <a:srgbClr val="FFFFFF"/>
                </a:solidFill>
              </a:rPr>
              <a:t>Services </a:t>
            </a:r>
            <a:r>
              <a:rPr sz="2400" spc="-5" dirty="0">
                <a:solidFill>
                  <a:srgbClr val="FFFFFF"/>
                </a:solidFill>
              </a:rPr>
              <a:t>Management</a:t>
            </a:r>
            <a:r>
              <a:rPr sz="2400" spc="-105" dirty="0">
                <a:solidFill>
                  <a:srgbClr val="FFFFFF"/>
                </a:solidFill>
              </a:rPr>
              <a:t> </a:t>
            </a:r>
            <a:r>
              <a:rPr sz="2400" spc="-25" dirty="0">
                <a:solidFill>
                  <a:srgbClr val="FFFFFF"/>
                </a:solidFill>
              </a:rPr>
              <a:t>Training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764538" y="3126731"/>
            <a:ext cx="1932305" cy="536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FFCC67"/>
                </a:solidFill>
                <a:latin typeface="Myriad Pro"/>
                <a:cs typeface="Myriad Pro"/>
              </a:rPr>
              <a:t>Linda</a:t>
            </a:r>
            <a:r>
              <a:rPr sz="1600" spc="-140" dirty="0">
                <a:solidFill>
                  <a:srgbClr val="FFCC67"/>
                </a:solidFill>
                <a:latin typeface="Myriad Pro"/>
                <a:cs typeface="Myriad Pro"/>
              </a:rPr>
              <a:t> </a:t>
            </a:r>
            <a:r>
              <a:rPr sz="1600" spc="-10" dirty="0">
                <a:solidFill>
                  <a:srgbClr val="FFCC67"/>
                </a:solidFill>
                <a:latin typeface="Myriad Pro"/>
                <a:cs typeface="Myriad Pro"/>
              </a:rPr>
              <a:t>White</a:t>
            </a:r>
            <a:endParaRPr sz="1600">
              <a:latin typeface="Myriad Pro"/>
              <a:cs typeface="Myriad Pro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600" spc="10" dirty="0">
                <a:solidFill>
                  <a:srgbClr val="FFCC67"/>
                </a:solidFill>
                <a:latin typeface="Myriad Pro"/>
                <a:cs typeface="Myriad Pro"/>
              </a:rPr>
              <a:t>WW </a:t>
            </a:r>
            <a:r>
              <a:rPr sz="1600" spc="-10" dirty="0">
                <a:solidFill>
                  <a:srgbClr val="FFCC67"/>
                </a:solidFill>
                <a:latin typeface="Myriad Pro"/>
                <a:cs typeface="Myriad Pro"/>
              </a:rPr>
              <a:t>Facilities</a:t>
            </a:r>
            <a:r>
              <a:rPr sz="1600" spc="-114" dirty="0">
                <a:solidFill>
                  <a:srgbClr val="FFCC67"/>
                </a:solidFill>
                <a:latin typeface="Myriad Pro"/>
                <a:cs typeface="Myriad Pro"/>
              </a:rPr>
              <a:t> </a:t>
            </a:r>
            <a:r>
              <a:rPr sz="1600" dirty="0">
                <a:solidFill>
                  <a:srgbClr val="FFCC67"/>
                </a:solidFill>
                <a:latin typeface="Myriad Pro"/>
                <a:cs typeface="Myriad Pro"/>
              </a:rPr>
              <a:t>Manager</a:t>
            </a:r>
            <a:endParaRPr sz="1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299212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dirty="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sz="3200" b="0" spc="-4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10" dirty="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27" y="1160386"/>
            <a:ext cx="3833495" cy="4571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6730" indent="-457200">
              <a:lnSpc>
                <a:spcPct val="76500"/>
              </a:lnSpc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sz="2200" spc="-5" dirty="0">
                <a:solidFill>
                  <a:srgbClr val="05336B"/>
                </a:solidFill>
                <a:latin typeface="Myriad Pro"/>
                <a:cs typeface="Myriad Pro"/>
              </a:rPr>
              <a:t>Monitor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the use of</a:t>
            </a:r>
            <a:r>
              <a:rPr sz="2200" spc="-7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office  printers and</a:t>
            </a:r>
            <a:r>
              <a:rPr sz="2200" spc="-10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copiers</a:t>
            </a:r>
            <a:endParaRPr sz="2200">
              <a:latin typeface="Myriad Pro"/>
              <a:cs typeface="Myriad Pro"/>
            </a:endParaRPr>
          </a:p>
          <a:p>
            <a:pPr marL="469900" marR="5080" indent="-457200">
              <a:lnSpc>
                <a:spcPct val="782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Communicate with local  providers to service  equipment and make</a:t>
            </a:r>
            <a:r>
              <a:rPr sz="2200" spc="-12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repairs</a:t>
            </a:r>
            <a:endParaRPr sz="2200">
              <a:latin typeface="Myriad Pro"/>
              <a:cs typeface="Myriad Pro"/>
            </a:endParaRPr>
          </a:p>
          <a:p>
            <a:pPr marL="469900" marR="104139" indent="-457200">
              <a:lnSpc>
                <a:spcPct val="76500"/>
              </a:lnSpc>
              <a:spcBef>
                <a:spcPts val="62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Refer to Purchasing</a:t>
            </a:r>
            <a:r>
              <a:rPr sz="2200" spc="-16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spc="-10" dirty="0">
                <a:solidFill>
                  <a:srgbClr val="05336B"/>
                </a:solidFill>
                <a:latin typeface="Myriad Pro"/>
                <a:cs typeface="Myriad Pro"/>
              </a:rPr>
              <a:t>Website 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if new equipment is</a:t>
            </a:r>
            <a:r>
              <a:rPr sz="2200" spc="-13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needed</a:t>
            </a:r>
            <a:endParaRPr sz="2200">
              <a:latin typeface="Myriad Pro"/>
              <a:cs typeface="Myriad Pro"/>
            </a:endParaRPr>
          </a:p>
          <a:p>
            <a:pPr marL="469900" marR="57150" indent="-457200">
              <a:lnSpc>
                <a:spcPct val="76500"/>
              </a:lnSpc>
              <a:spcBef>
                <a:spcPts val="62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sz="2200" spc="-5" dirty="0">
                <a:solidFill>
                  <a:srgbClr val="05336B"/>
                </a:solidFill>
                <a:latin typeface="Myriad Pro"/>
                <a:cs typeface="Myriad Pro"/>
              </a:rPr>
              <a:t>Ensure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all vending machine  faults are reported</a:t>
            </a:r>
            <a:r>
              <a:rPr sz="2200" spc="-9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promptly</a:t>
            </a:r>
            <a:endParaRPr sz="2200">
              <a:latin typeface="Myriad Pro"/>
              <a:cs typeface="Myriad Pro"/>
            </a:endParaRPr>
          </a:p>
          <a:p>
            <a:pPr marL="469900" marR="63500" indent="-457200">
              <a:lnSpc>
                <a:spcPct val="78800"/>
              </a:lnSpc>
              <a:spcBef>
                <a:spcPts val="56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sz="2200" spc="-5" dirty="0">
                <a:solidFill>
                  <a:srgbClr val="05336B"/>
                </a:solidFill>
                <a:latin typeface="Myriad Pro"/>
                <a:cs typeface="Myriad Pro"/>
              </a:rPr>
              <a:t>Direct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audio visual  equipment questions to</a:t>
            </a:r>
            <a:r>
              <a:rPr sz="2200" spc="-12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U.S.  </a:t>
            </a:r>
            <a:r>
              <a:rPr sz="2200" spc="-10" dirty="0">
                <a:solidFill>
                  <a:srgbClr val="05336B"/>
                </a:solidFill>
                <a:latin typeface="Myriad Pro"/>
                <a:cs typeface="Myriad Pro"/>
              </a:rPr>
              <a:t>Facilities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Department and </a:t>
            </a:r>
            <a:r>
              <a:rPr sz="2200" spc="-5" dirty="0">
                <a:solidFill>
                  <a:srgbClr val="05336B"/>
                </a:solidFill>
                <a:latin typeface="Myriad Pro"/>
                <a:cs typeface="Myriad Pro"/>
              </a:rPr>
              <a:t>IT 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Department</a:t>
            </a:r>
            <a:endParaRPr sz="2200">
              <a:latin typeface="Myriad Pro"/>
              <a:cs typeface="Myriad Pro"/>
            </a:endParaRPr>
          </a:p>
          <a:p>
            <a:pPr marL="469900" marR="297815" indent="-457200">
              <a:lnSpc>
                <a:spcPct val="78800"/>
              </a:lnSpc>
              <a:spcBef>
                <a:spcPts val="53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Communicate with  supervisors to identify</a:t>
            </a:r>
            <a:r>
              <a:rPr sz="2200" spc="-8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any  other</a:t>
            </a:r>
            <a:r>
              <a:rPr sz="2200" spc="-9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05336B"/>
                </a:solidFill>
                <a:latin typeface="Myriad Pro"/>
                <a:cs typeface="Myriad Pro"/>
              </a:rPr>
              <a:t>needs</a:t>
            </a:r>
            <a:endParaRPr sz="22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157861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20" dirty="0">
                <a:solidFill>
                  <a:srgbClr val="05336B"/>
                </a:solidFill>
                <a:latin typeface="Myriad Pro"/>
                <a:cs typeface="Myriad Pro"/>
              </a:rPr>
              <a:t>Furniture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161859"/>
            <a:ext cx="3713479" cy="4476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279400" indent="-457200">
              <a:lnSpc>
                <a:spcPts val="283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Make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arrangements so  that all new employees  have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a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fully furnished 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workstation on the</a:t>
            </a:r>
            <a:r>
              <a:rPr sz="240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first 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day of</a:t>
            </a:r>
            <a:r>
              <a:rPr sz="2400" spc="-10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employment.</a:t>
            </a:r>
            <a:endParaRPr sz="2400">
              <a:latin typeface="Myriad Pro"/>
              <a:cs typeface="Myriad Pro"/>
            </a:endParaRPr>
          </a:p>
          <a:p>
            <a:pPr marL="469900" marR="5080" indent="-457200">
              <a:lnSpc>
                <a:spcPts val="2810"/>
              </a:lnSpc>
              <a:spcBef>
                <a:spcPts val="64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Obtain approval from</a:t>
            </a:r>
            <a:r>
              <a:rPr sz="2400" spc="-11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the 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Real Estate Manager at 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Corporate before  purchasing</a:t>
            </a:r>
            <a:r>
              <a:rPr sz="2400" spc="-11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furniture.</a:t>
            </a:r>
            <a:endParaRPr sz="2400">
              <a:latin typeface="Myriad Pro"/>
              <a:cs typeface="Myriad Pro"/>
            </a:endParaRPr>
          </a:p>
          <a:p>
            <a:pPr marL="469900" marR="718820" indent="-457200">
              <a:lnSpc>
                <a:spcPct val="99400"/>
              </a:lnSpc>
              <a:spcBef>
                <a:spcPts val="39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Evaluate</a:t>
            </a:r>
            <a:r>
              <a:rPr sz="2400" spc="-10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ergonomic  needs and identify  solutions.</a:t>
            </a:r>
            <a:endParaRPr sz="24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3038475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Business</a:t>
            </a:r>
            <a:r>
              <a:rPr sz="3200" b="0" spc="-18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30" dirty="0">
                <a:solidFill>
                  <a:srgbClr val="05336B"/>
                </a:solidFill>
                <a:latin typeface="Myriad Pro"/>
                <a:cs typeface="Myriad Pro"/>
              </a:rPr>
              <a:t>Travelers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67" y="1142556"/>
            <a:ext cx="3841750" cy="4895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Organize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business  </a:t>
            </a:r>
            <a:r>
              <a:rPr sz="2800" spc="-15" dirty="0">
                <a:solidFill>
                  <a:srgbClr val="05336B"/>
                </a:solidFill>
                <a:latin typeface="Myriad Pro"/>
                <a:cs typeface="Myriad Pro"/>
              </a:rPr>
              <a:t>travel for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employees</a:t>
            </a:r>
            <a:r>
              <a:rPr sz="2800" spc="-5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in 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accordance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with 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sz="2800" spc="-11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5" dirty="0">
                <a:solidFill>
                  <a:srgbClr val="05336B"/>
                </a:solidFill>
                <a:latin typeface="Myriad Pro"/>
                <a:cs typeface="Myriad Pro"/>
              </a:rPr>
              <a:t>policy</a:t>
            </a:r>
            <a:endParaRPr sz="2800">
              <a:latin typeface="Myriad Pro"/>
              <a:cs typeface="Myriad Pro"/>
            </a:endParaRPr>
          </a:p>
          <a:p>
            <a:pPr marL="469900" marR="192405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Organize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business  </a:t>
            </a:r>
            <a:r>
              <a:rPr sz="2800" spc="-15" dirty="0">
                <a:solidFill>
                  <a:srgbClr val="05336B"/>
                </a:solidFill>
                <a:latin typeface="Myriad Pro"/>
                <a:cs typeface="Myriad Pro"/>
              </a:rPr>
              <a:t>travel for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visitors with 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sz="2800" spc="-21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35" dirty="0">
                <a:solidFill>
                  <a:srgbClr val="05336B"/>
                </a:solidFill>
                <a:latin typeface="Myriad Pro"/>
                <a:cs typeface="Myriad Pro"/>
              </a:rPr>
              <a:t>Travel.</a:t>
            </a:r>
            <a:endParaRPr sz="2800">
              <a:latin typeface="Myriad Pro"/>
              <a:cs typeface="Myriad Pro"/>
            </a:endParaRPr>
          </a:p>
          <a:p>
            <a:pPr marL="469900" marR="451484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Monitor and book  authorized</a:t>
            </a:r>
            <a:r>
              <a:rPr sz="2800" spc="-10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contract  taxis </a:t>
            </a:r>
            <a:r>
              <a:rPr sz="2800" spc="-15" dirty="0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staff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and 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visitors</a:t>
            </a:r>
            <a:endParaRPr sz="28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5090">
              <a:lnSpc>
                <a:spcPct val="100000"/>
              </a:lnSpc>
            </a:pPr>
            <a:r>
              <a:rPr spc="-55" dirty="0"/>
              <a:t>HEALTH </a:t>
            </a:r>
            <a:r>
              <a:rPr dirty="0"/>
              <a:t>&amp;</a:t>
            </a:r>
            <a:r>
              <a:rPr spc="-45" dirty="0"/>
              <a:t> </a:t>
            </a:r>
            <a:r>
              <a:rPr spc="5" dirty="0"/>
              <a:t>SAFETY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2484755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dirty="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sz="3200" b="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dirty="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34" y="1143571"/>
            <a:ext cx="3771900" cy="4629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482600" indent="-457200">
              <a:lnSpc>
                <a:spcPts val="25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5" dirty="0">
                <a:solidFill>
                  <a:srgbClr val="05336B"/>
                </a:solidFill>
                <a:latin typeface="Myriad Pro"/>
                <a:cs typeface="Myriad Pro"/>
              </a:rPr>
              <a:t>Report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all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significant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and safety 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related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incidents  immediately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to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sz="260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endParaRPr sz="2600">
              <a:latin typeface="Myriad Pro"/>
              <a:cs typeface="Myriad Pro"/>
            </a:endParaRPr>
          </a:p>
          <a:p>
            <a:pPr marL="469900" marR="328930" indent="-457200">
              <a:lnSpc>
                <a:spcPts val="2500"/>
              </a:lnSpc>
              <a:spcBef>
                <a:spcPts val="61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Liaise with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Corporate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Manager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regarding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all issues</a:t>
            </a:r>
            <a:r>
              <a:rPr sz="260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of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sz="2600" spc="-6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endParaRPr sz="2600">
              <a:latin typeface="Myriad Pro"/>
              <a:cs typeface="Myriad Pro"/>
            </a:endParaRPr>
          </a:p>
          <a:p>
            <a:pPr marL="469900" marR="5080" indent="-457200">
              <a:lnSpc>
                <a:spcPts val="2500"/>
              </a:lnSpc>
              <a:spcBef>
                <a:spcPts val="61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Arrange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an outside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provider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shred  confidential material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for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document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and  protection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5588635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Maintenance of </a:t>
            </a:r>
            <a:r>
              <a:rPr sz="3200" b="0" spc="5" dirty="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sz="3200" b="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15" dirty="0">
                <a:solidFill>
                  <a:srgbClr val="05336B"/>
                </a:solidFill>
                <a:latin typeface="Myriad Pro"/>
                <a:cs typeface="Myriad Pro"/>
              </a:rPr>
              <a:t>Systems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34" y="1067371"/>
            <a:ext cx="3872229" cy="4864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Distribute ID</a:t>
            </a:r>
            <a:r>
              <a:rPr sz="2600" spc="-4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badges</a:t>
            </a:r>
            <a:endParaRPr sz="2600">
              <a:latin typeface="Myriad Pro"/>
              <a:cs typeface="Myriad Pro"/>
            </a:endParaRPr>
          </a:p>
          <a:p>
            <a:pPr marL="469900" marR="182880" indent="-457200">
              <a:lnSpc>
                <a:spcPts val="2500"/>
              </a:lnSpc>
              <a:spcBef>
                <a:spcPts val="6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Maintain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access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control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systems</a:t>
            </a:r>
            <a:endParaRPr sz="2600">
              <a:latin typeface="Myriad Pro"/>
              <a:cs typeface="Myriad Pro"/>
            </a:endParaRPr>
          </a:p>
          <a:p>
            <a:pPr marL="469900" marR="33020" indent="-457200">
              <a:lnSpc>
                <a:spcPts val="2500"/>
              </a:lnSpc>
              <a:spcBef>
                <a:spcPts val="62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Communicate operating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details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staff in a  timely</a:t>
            </a:r>
            <a:r>
              <a:rPr sz="260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manner</a:t>
            </a:r>
            <a:endParaRPr sz="2600">
              <a:latin typeface="Myriad Pro"/>
              <a:cs typeface="Myriad Pro"/>
            </a:endParaRPr>
          </a:p>
          <a:p>
            <a:pPr marL="469900" marR="8890" indent="-457200">
              <a:lnSpc>
                <a:spcPts val="2500"/>
              </a:lnSpc>
              <a:spcBef>
                <a:spcPts val="61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Assist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with contractor  interaction as needed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to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maintain system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in good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working</a:t>
            </a:r>
            <a:r>
              <a:rPr sz="2600" spc="-8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order</a:t>
            </a:r>
            <a:endParaRPr sz="2600">
              <a:latin typeface="Myriad Pro"/>
              <a:cs typeface="Myriad Pro"/>
            </a:endParaRPr>
          </a:p>
          <a:p>
            <a:pPr marL="469900" marR="5080" indent="-457200">
              <a:lnSpc>
                <a:spcPts val="2500"/>
              </a:lnSpc>
              <a:spcBef>
                <a:spcPts val="61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Ensure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GlobalCorp</a:t>
            </a:r>
            <a:r>
              <a:rPr sz="2600" spc="-8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office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is locked and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secure  </a:t>
            </a:r>
            <a:r>
              <a:rPr sz="2600" spc="5" dirty="0">
                <a:solidFill>
                  <a:srgbClr val="05336B"/>
                </a:solidFill>
                <a:latin typeface="Myriad Pro"/>
                <a:cs typeface="Myriad Pro"/>
              </a:rPr>
              <a:t>every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evening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prior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to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employees</a:t>
            </a:r>
            <a:r>
              <a:rPr sz="2600" spc="-8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departure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300863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Health and</a:t>
            </a:r>
            <a:r>
              <a:rPr sz="3200" b="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Safety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67" y="1148651"/>
            <a:ext cx="3853179" cy="4505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>
              <a:lnSpc>
                <a:spcPts val="302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Administer</a:t>
            </a:r>
            <a:r>
              <a:rPr sz="280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emergency 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response</a:t>
            </a:r>
            <a:r>
              <a:rPr sz="2800" spc="-9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plan</a:t>
            </a:r>
            <a:endParaRPr sz="2800">
              <a:latin typeface="Myriad Pro"/>
              <a:cs typeface="Myriad Pro"/>
            </a:endParaRPr>
          </a:p>
          <a:p>
            <a:pPr marL="469900" marR="120014" indent="-457200">
              <a:lnSpc>
                <a:spcPts val="3020"/>
              </a:lnSpc>
              <a:spcBef>
                <a:spcPts val="67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Assist with regular</a:t>
            </a:r>
            <a:r>
              <a:rPr sz="2800" spc="-11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fire 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drills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building  evacuation</a:t>
            </a:r>
            <a:r>
              <a:rPr sz="2800" spc="-12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exercises</a:t>
            </a:r>
            <a:endParaRPr sz="2800">
              <a:latin typeface="Myriad Pro"/>
              <a:cs typeface="Myriad Pro"/>
            </a:endParaRPr>
          </a:p>
          <a:p>
            <a:pPr marL="469900" marR="845185" indent="-457200">
              <a:lnSpc>
                <a:spcPts val="3020"/>
              </a:lnSpc>
              <a:spcBef>
                <a:spcPts val="67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Ensure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fire 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extinguishers</a:t>
            </a:r>
            <a:r>
              <a:rPr sz="2800" spc="-6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are 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functional</a:t>
            </a:r>
            <a:endParaRPr sz="2800">
              <a:latin typeface="Myriad Pro"/>
              <a:cs typeface="Myriad Pro"/>
            </a:endParaRPr>
          </a:p>
          <a:p>
            <a:pPr marL="469900" marR="93980" indent="-457200">
              <a:lnSpc>
                <a:spcPts val="3020"/>
              </a:lnSpc>
              <a:spcBef>
                <a:spcPts val="67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Ensure fire/smoke 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sensing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systems are</a:t>
            </a:r>
            <a:r>
              <a:rPr sz="2800" spc="-8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in  place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sz="2800" spc="-114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operational</a:t>
            </a:r>
            <a:endParaRPr sz="28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1934845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Eme</a:t>
            </a:r>
            <a:r>
              <a:rPr sz="3200" b="0" spc="-35" dirty="0">
                <a:solidFill>
                  <a:srgbClr val="05336B"/>
                </a:solidFill>
                <a:latin typeface="Myriad Pro"/>
                <a:cs typeface="Myriad Pro"/>
              </a:rPr>
              <a:t>r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gen</a:t>
            </a:r>
            <a:r>
              <a:rPr sz="3200" b="0" spc="50" dirty="0">
                <a:solidFill>
                  <a:srgbClr val="05336B"/>
                </a:solidFill>
                <a:latin typeface="Myriad Pro"/>
                <a:cs typeface="Myriad Pro"/>
              </a:rPr>
              <a:t>c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y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34" y="1143571"/>
            <a:ext cx="3867150" cy="4946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>
              <a:lnSpc>
                <a:spcPts val="25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5" dirty="0">
                <a:solidFill>
                  <a:srgbClr val="05336B"/>
                </a:solidFill>
                <a:latin typeface="Myriad Pro"/>
                <a:cs typeface="Myriad Pro"/>
              </a:rPr>
              <a:t>In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case of an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emergency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contact 911 or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your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local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emergency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number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immediately</a:t>
            </a:r>
            <a:endParaRPr sz="2600">
              <a:latin typeface="Myriad Pro"/>
              <a:cs typeface="Myriad Pro"/>
            </a:endParaRPr>
          </a:p>
          <a:p>
            <a:pPr marL="469900" marR="483870" indent="-457200">
              <a:lnSpc>
                <a:spcPts val="2500"/>
              </a:lnSpc>
              <a:spcBef>
                <a:spcPts val="61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30" dirty="0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matters,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please contact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Corporate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sz="260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at</a:t>
            </a:r>
            <a:endParaRPr sz="2600">
              <a:latin typeface="Myriad Pro"/>
              <a:cs typeface="Myriad Pro"/>
            </a:endParaRPr>
          </a:p>
          <a:p>
            <a:pPr marL="469900">
              <a:lnSpc>
                <a:spcPts val="2515"/>
              </a:lnSpc>
            </a:pP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+1-408-536-6000</a:t>
            </a:r>
            <a:endParaRPr sz="2600">
              <a:latin typeface="Myriad Pro"/>
              <a:cs typeface="Myriad Pro"/>
            </a:endParaRPr>
          </a:p>
          <a:p>
            <a:pPr marL="469900" marR="47625" indent="-457200">
              <a:lnSpc>
                <a:spcPts val="2500"/>
              </a:lnSpc>
              <a:spcBef>
                <a:spcPts val="6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5" dirty="0">
                <a:solidFill>
                  <a:srgbClr val="05336B"/>
                </a:solidFill>
                <a:latin typeface="Myriad Pro"/>
                <a:cs typeface="Myriad Pro"/>
              </a:rPr>
              <a:t>If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state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emergency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affects building or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office 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usability,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please contact  the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Real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Estate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and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Security Departments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at  Corporate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as soon as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possible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2168174"/>
            <a:ext cx="176276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000" spc="-5" dirty="0">
                <a:solidFill>
                  <a:srgbClr val="FFFFFF"/>
                </a:solidFill>
                <a:latin typeface="Myriad Pro"/>
                <a:cs typeface="Myriad Pro"/>
              </a:rPr>
              <a:t>Thank</a:t>
            </a:r>
            <a:r>
              <a:rPr sz="3000" spc="-95" dirty="0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sz="3000" spc="-10" dirty="0">
                <a:solidFill>
                  <a:srgbClr val="FFFFFF"/>
                </a:solidFill>
                <a:latin typeface="Myriad Pro"/>
                <a:cs typeface="Myriad Pro"/>
              </a:rPr>
              <a:t>you!</a:t>
            </a:r>
            <a:endParaRPr sz="30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7590" y="2854921"/>
            <a:ext cx="4416425" cy="335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dirty="0">
                <a:solidFill>
                  <a:srgbClr val="FFFFFF"/>
                </a:solidFill>
                <a:latin typeface="Myriad Pro"/>
                <a:cs typeface="Myriad Pro"/>
              </a:rPr>
              <a:t>We look forward to working with</a:t>
            </a:r>
            <a:r>
              <a:rPr sz="2200" spc="-75" dirty="0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sz="2200" dirty="0">
                <a:solidFill>
                  <a:srgbClr val="FFFFFF"/>
                </a:solidFill>
                <a:latin typeface="Myriad Pro"/>
                <a:cs typeface="Myriad Pro"/>
              </a:rPr>
              <a:t>you!</a:t>
            </a:r>
            <a:endParaRPr sz="22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70" y="4470"/>
            <a:ext cx="9139529" cy="68535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940" y="317500"/>
            <a:ext cx="143891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5" dirty="0">
                <a:solidFill>
                  <a:srgbClr val="7F007F"/>
                </a:solidFill>
              </a:rPr>
              <a:t>Agenda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535940" y="1142556"/>
            <a:ext cx="3094355" cy="1993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sz="2800" spc="-114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5" dirty="0">
                <a:solidFill>
                  <a:srgbClr val="05336B"/>
                </a:solidFill>
                <a:latin typeface="Myriad Pro"/>
                <a:cs typeface="Myriad Pro"/>
              </a:rPr>
              <a:t>Services</a:t>
            </a:r>
            <a:endParaRPr sz="2800">
              <a:latin typeface="Myriad Pro"/>
              <a:cs typeface="Myriad Pro"/>
            </a:endParaRPr>
          </a:p>
          <a:p>
            <a:pPr marL="469900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New</a:t>
            </a:r>
            <a:r>
              <a:rPr sz="2800" spc="-7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Employees</a:t>
            </a:r>
            <a:endParaRPr sz="2800">
              <a:latin typeface="Myriad Pro"/>
              <a:cs typeface="Myriad Pro"/>
            </a:endParaRPr>
          </a:p>
          <a:p>
            <a:pPr marL="469900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Health and</a:t>
            </a:r>
            <a:r>
              <a:rPr sz="2800" spc="-114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Safety</a:t>
            </a:r>
            <a:endParaRPr sz="2800">
              <a:latin typeface="Myriad Pro"/>
              <a:cs typeface="Myriad Pro"/>
            </a:endParaRPr>
          </a:p>
          <a:p>
            <a:pPr marL="469900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Q &amp;</a:t>
            </a:r>
            <a:r>
              <a:rPr sz="2800" spc="-114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A</a:t>
            </a:r>
            <a:endParaRPr sz="2800">
              <a:latin typeface="Myriad Pro"/>
              <a:cs typeface="Myriad Pr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26940" y="1144587"/>
            <a:ext cx="3310254" cy="200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Linda </a:t>
            </a:r>
            <a:r>
              <a:rPr sz="2400" spc="-15" dirty="0">
                <a:solidFill>
                  <a:srgbClr val="05336B"/>
                </a:solidFill>
                <a:latin typeface="Myriad Pro"/>
                <a:cs typeface="Myriad Pro"/>
              </a:rPr>
              <a:t>White, </a:t>
            </a:r>
            <a:r>
              <a:rPr sz="2400" spc="15" dirty="0">
                <a:solidFill>
                  <a:srgbClr val="05336B"/>
                </a:solidFill>
                <a:latin typeface="Myriad Pro"/>
                <a:cs typeface="Myriad Pro"/>
              </a:rPr>
              <a:t>WW</a:t>
            </a:r>
            <a:r>
              <a:rPr sz="2400" spc="-204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15" dirty="0">
                <a:solidFill>
                  <a:srgbClr val="05336B"/>
                </a:solidFill>
                <a:latin typeface="Myriad Pro"/>
                <a:cs typeface="Myriad Pro"/>
              </a:rPr>
              <a:t>Facilities  Manager,</a:t>
            </a:r>
            <a:r>
              <a:rPr sz="2400" spc="-8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GlobalCorp</a:t>
            </a:r>
            <a:endParaRPr sz="2400">
              <a:latin typeface="Myriad Pro"/>
              <a:cs typeface="Myriad Pr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12700" marR="351790">
              <a:lnSpc>
                <a:spcPct val="100000"/>
              </a:lnSpc>
            </a:pPr>
            <a:r>
              <a:rPr sz="2400" spc="-75" dirty="0">
                <a:solidFill>
                  <a:srgbClr val="05336B"/>
                </a:solidFill>
                <a:latin typeface="Myriad Pro"/>
                <a:cs typeface="Myriad Pro"/>
              </a:rPr>
              <a:t>T.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Blue,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Security </a:t>
            </a:r>
            <a:r>
              <a:rPr sz="2400" spc="-15" dirty="0">
                <a:solidFill>
                  <a:srgbClr val="05336B"/>
                </a:solidFill>
                <a:latin typeface="Myriad Pro"/>
                <a:cs typeface="Myriad Pro"/>
              </a:rPr>
              <a:t>Officer, 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GlobalCorp</a:t>
            </a:r>
            <a:endParaRPr sz="24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1059" y="2371844"/>
            <a:ext cx="2934335" cy="488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OFFICE</a:t>
            </a:r>
            <a:r>
              <a:rPr spc="-80" dirty="0"/>
              <a:t> </a:t>
            </a:r>
            <a:r>
              <a:rPr spc="-5" dirty="0"/>
              <a:t>SERVICES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539051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30" dirty="0">
                <a:solidFill>
                  <a:srgbClr val="05336B"/>
                </a:solidFill>
                <a:latin typeface="Myriad Pro"/>
                <a:cs typeface="Myriad Pro"/>
              </a:rPr>
              <a:t>Telephone 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sz="3200" b="0" spc="-10" dirty="0">
                <a:solidFill>
                  <a:srgbClr val="05336B"/>
                </a:solidFill>
                <a:latin typeface="Myriad Pro"/>
                <a:cs typeface="Myriad Pro"/>
              </a:rPr>
              <a:t>reception</a:t>
            </a:r>
            <a:r>
              <a:rPr sz="3200" b="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duties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147381"/>
            <a:ext cx="3868420" cy="441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5240">
              <a:lnSpc>
                <a:spcPct val="100000"/>
              </a:lnSpc>
            </a:pP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The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reception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staff </a:t>
            </a:r>
            <a:r>
              <a:rPr sz="2000" dirty="0">
                <a:solidFill>
                  <a:srgbClr val="05336B"/>
                </a:solidFill>
                <a:latin typeface="Myriad Pro"/>
                <a:cs typeface="Myriad Pro"/>
              </a:rPr>
              <a:t>reporting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to 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facilities management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are 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responsible </a:t>
            </a:r>
            <a:r>
              <a:rPr sz="2000" spc="-15" dirty="0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answering incoming  calls and directing all calls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the 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appropriate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staff </a:t>
            </a:r>
            <a:r>
              <a:rPr sz="2000" spc="-20" dirty="0">
                <a:solidFill>
                  <a:srgbClr val="05336B"/>
                </a:solidFill>
                <a:latin typeface="Myriad Pro"/>
                <a:cs typeface="Myriad Pro"/>
              </a:rPr>
              <a:t>member.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Visitors </a:t>
            </a:r>
            <a:r>
              <a:rPr sz="2000" spc="-20" dirty="0">
                <a:solidFill>
                  <a:srgbClr val="05336B"/>
                </a:solidFill>
                <a:latin typeface="Myriad Pro"/>
                <a:cs typeface="Myriad Pro"/>
              </a:rPr>
              <a:t>to 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the office building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through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the 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reception area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must be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greeted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and  signed-in </a:t>
            </a:r>
            <a:r>
              <a:rPr sz="2000" spc="-15" dirty="0">
                <a:solidFill>
                  <a:srgbClr val="05336B"/>
                </a:solidFill>
                <a:latin typeface="Myriad Pro"/>
                <a:cs typeface="Myriad Pro"/>
              </a:rPr>
              <a:t>promptly.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The GlobalCorp  </a:t>
            </a:r>
            <a:r>
              <a:rPr sz="2000" dirty="0">
                <a:solidFill>
                  <a:srgbClr val="05336B"/>
                </a:solidFill>
                <a:latin typeface="Myriad Pro"/>
                <a:cs typeface="Myriad Pro"/>
              </a:rPr>
              <a:t>In/Out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staff whereabouts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system 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should be maintained,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updated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and  </a:t>
            </a:r>
            <a:r>
              <a:rPr sz="2000" dirty="0">
                <a:solidFill>
                  <a:srgbClr val="05336B"/>
                </a:solidFill>
                <a:latin typeface="Myriad Pro"/>
                <a:cs typeface="Myriad Pro"/>
              </a:rPr>
              <a:t>strictly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adhered</a:t>
            </a:r>
            <a:r>
              <a:rPr sz="2000" spc="-9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000" spc="-25" dirty="0">
                <a:solidFill>
                  <a:srgbClr val="05336B"/>
                </a:solidFill>
                <a:latin typeface="Myriad Pro"/>
                <a:cs typeface="Myriad Pro"/>
              </a:rPr>
              <a:t>to.</a:t>
            </a:r>
            <a:endParaRPr sz="2000">
              <a:latin typeface="Myriad Pro"/>
              <a:cs typeface="Myriad Pro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sz="2000" spc="5" dirty="0">
                <a:solidFill>
                  <a:srgbClr val="05336B"/>
                </a:solidFill>
                <a:latin typeface="Myriad Pro"/>
                <a:cs typeface="Myriad Pro"/>
              </a:rPr>
              <a:t>If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questions or issues arise, </a:t>
            </a:r>
            <a:r>
              <a:rPr sz="2000" spc="-10" dirty="0">
                <a:solidFill>
                  <a:srgbClr val="05336B"/>
                </a:solidFill>
                <a:latin typeface="Myriad Pro"/>
                <a:cs typeface="Myriad Pro"/>
              </a:rPr>
              <a:t>reception 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staff can contact their managers or  </a:t>
            </a:r>
            <a:r>
              <a:rPr sz="2000" dirty="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sz="2000" spc="-9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000" spc="-5" dirty="0">
                <a:solidFill>
                  <a:srgbClr val="05336B"/>
                </a:solidFill>
                <a:latin typeface="Myriad Pro"/>
                <a:cs typeface="Myriad Pro"/>
              </a:rPr>
              <a:t>personnel.</a:t>
            </a:r>
            <a:endParaRPr sz="2000">
              <a:latin typeface="Myriad Pro"/>
              <a:cs typeface="Myriad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19948" y="1444256"/>
            <a:ext cx="2837359" cy="43544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526923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Mail, courier and other</a:t>
            </a:r>
            <a:r>
              <a:rPr sz="3200" b="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5" dirty="0">
                <a:solidFill>
                  <a:srgbClr val="05336B"/>
                </a:solidFill>
                <a:latin typeface="Myriad Pro"/>
                <a:cs typeface="Myriad Pro"/>
              </a:rPr>
              <a:t>services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851535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pc="-15" dirty="0"/>
              <a:t>Process </a:t>
            </a:r>
            <a:r>
              <a:rPr spc="-5" dirty="0"/>
              <a:t>outgoing  </a:t>
            </a:r>
            <a:r>
              <a:rPr dirty="0"/>
              <a:t>packages and</a:t>
            </a:r>
            <a:r>
              <a:rPr spc="-60" dirty="0"/>
              <a:t> </a:t>
            </a:r>
            <a:r>
              <a:rPr dirty="0"/>
              <a:t>mail</a:t>
            </a:r>
          </a:p>
          <a:p>
            <a:pPr marL="469900" marR="851535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pc="-10" dirty="0"/>
              <a:t>Receive </a:t>
            </a:r>
            <a:r>
              <a:rPr spc="-5" dirty="0"/>
              <a:t>incoming  </a:t>
            </a:r>
            <a:r>
              <a:rPr dirty="0"/>
              <a:t>packages and</a:t>
            </a:r>
            <a:r>
              <a:rPr spc="-65" dirty="0"/>
              <a:t> </a:t>
            </a:r>
            <a:r>
              <a:rPr dirty="0"/>
              <a:t>mail  </a:t>
            </a:r>
            <a:r>
              <a:rPr spc="-5" dirty="0"/>
              <a:t>deliveries</a:t>
            </a:r>
          </a:p>
          <a:p>
            <a:pPr marL="469900" marR="622935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pc="-10" dirty="0"/>
              <a:t>Allocate to </a:t>
            </a:r>
            <a:r>
              <a:rPr spc="-5" dirty="0"/>
              <a:t>the  appropriate</a:t>
            </a:r>
            <a:r>
              <a:rPr spc="-70" dirty="0"/>
              <a:t> </a:t>
            </a:r>
            <a:r>
              <a:rPr spc="-10" dirty="0"/>
              <a:t>mailbox</a:t>
            </a:r>
          </a:p>
          <a:p>
            <a:pPr marL="469900" marR="5080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pc="-10" dirty="0"/>
              <a:t>Ensure </a:t>
            </a:r>
            <a:r>
              <a:rPr spc="-5" dirty="0"/>
              <a:t>meeting rooms  </a:t>
            </a:r>
            <a:r>
              <a:rPr dirty="0"/>
              <a:t>and </a:t>
            </a:r>
            <a:r>
              <a:rPr spc="-5" dirty="0"/>
              <a:t>staff </a:t>
            </a:r>
            <a:r>
              <a:rPr spc="-10" dirty="0"/>
              <a:t>areas are always  presentable</a:t>
            </a:r>
          </a:p>
          <a:p>
            <a:pPr marL="469900" marR="924560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pc="-5" dirty="0"/>
              <a:t>Schedule use </a:t>
            </a:r>
            <a:r>
              <a:rPr dirty="0"/>
              <a:t>of  </a:t>
            </a:r>
            <a:r>
              <a:rPr spc="-10" dirty="0"/>
              <a:t>conference</a:t>
            </a:r>
            <a:r>
              <a:rPr spc="-100" dirty="0"/>
              <a:t> </a:t>
            </a:r>
            <a:r>
              <a:rPr spc="-5" dirty="0"/>
              <a:t>rooms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42179" y="1144587"/>
            <a:ext cx="3797300" cy="75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Monitor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schedule use 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audio visual</a:t>
            </a:r>
            <a:r>
              <a:rPr sz="2400" spc="-5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2400">
              <a:latin typeface="Myriad Pro"/>
              <a:cs typeface="Myriad Pr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00491" y="2453618"/>
            <a:ext cx="2367347" cy="24652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272542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spc="-25" dirty="0">
                <a:solidFill>
                  <a:srgbClr val="05336B"/>
                </a:solidFill>
                <a:latin typeface="Myriad Pro"/>
                <a:cs typeface="Myriad Pro"/>
              </a:rPr>
              <a:t>Ad 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Hoc</a:t>
            </a:r>
            <a:r>
              <a:rPr sz="3200" b="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5" dirty="0">
                <a:solidFill>
                  <a:srgbClr val="05336B"/>
                </a:solidFill>
                <a:latin typeface="Myriad Pro"/>
                <a:cs typeface="Myriad Pro"/>
              </a:rPr>
              <a:t>Services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144587"/>
            <a:ext cx="3829050" cy="3905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Ensure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meeting rooms 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and staff/kitchen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areas are  always</a:t>
            </a:r>
            <a:r>
              <a:rPr sz="240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presentable</a:t>
            </a:r>
            <a:endParaRPr sz="2400">
              <a:latin typeface="Myriad Pro"/>
              <a:cs typeface="Myriad Pro"/>
            </a:endParaRPr>
          </a:p>
          <a:p>
            <a:pPr marL="469900" marR="1063625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Schedule use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of  </a:t>
            </a: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conference</a:t>
            </a:r>
            <a:r>
              <a:rPr sz="2400" spc="-10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rooms</a:t>
            </a:r>
            <a:endParaRPr sz="2400">
              <a:latin typeface="Myriad Pro"/>
              <a:cs typeface="Myriad Pro"/>
            </a:endParaRPr>
          </a:p>
          <a:p>
            <a:pPr marL="469900" marR="36830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Monitor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schedule use 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audio visual</a:t>
            </a:r>
            <a:r>
              <a:rPr sz="2400" spc="-5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2400">
              <a:latin typeface="Myriad Pro"/>
              <a:cs typeface="Myriad Pro"/>
            </a:endParaRPr>
          </a:p>
          <a:p>
            <a:pPr marL="469900" marR="458470" indent="-4572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400" spc="-10" dirty="0">
                <a:solidFill>
                  <a:srgbClr val="05336B"/>
                </a:solidFill>
                <a:latin typeface="Myriad Pro"/>
                <a:cs typeface="Myriad Pro"/>
              </a:rPr>
              <a:t>Coordinate employee 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office </a:t>
            </a:r>
            <a:r>
              <a:rPr sz="2400" spc="-15" dirty="0">
                <a:solidFill>
                  <a:srgbClr val="05336B"/>
                </a:solidFill>
                <a:latin typeface="Myriad Pro"/>
                <a:cs typeface="Myriad Pro"/>
              </a:rPr>
              <a:t>moves,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adds</a:t>
            </a:r>
            <a:r>
              <a:rPr sz="2400" spc="-9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and  </a:t>
            </a:r>
            <a:r>
              <a:rPr sz="2400" spc="-5" dirty="0">
                <a:solidFill>
                  <a:srgbClr val="05336B"/>
                </a:solidFill>
                <a:latin typeface="Myriad Pro"/>
                <a:cs typeface="Myriad Pro"/>
              </a:rPr>
              <a:t>changes with</a:t>
            </a:r>
            <a:r>
              <a:rPr sz="2400" spc="-3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400" dirty="0">
                <a:solidFill>
                  <a:srgbClr val="05336B"/>
                </a:solidFill>
                <a:latin typeface="Myriad Pro"/>
                <a:cs typeface="Myriad Pro"/>
              </a:rPr>
              <a:t>IT</a:t>
            </a:r>
            <a:endParaRPr sz="24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261747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dirty="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sz="3200" b="0" spc="-5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5" dirty="0">
                <a:solidFill>
                  <a:srgbClr val="05336B"/>
                </a:solidFill>
                <a:latin typeface="Myriad Pro"/>
                <a:cs typeface="Myriad Pro"/>
              </a:rPr>
              <a:t>Cleaning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34" y="1143571"/>
            <a:ext cx="3716020" cy="4942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Liaise on a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regular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basis  with the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office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cleaners 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ensure that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the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level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service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being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provided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is maintained 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at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all</a:t>
            </a:r>
            <a:r>
              <a:rPr sz="2600" spc="-9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times</a:t>
            </a:r>
            <a:endParaRPr sz="2600">
              <a:latin typeface="Myriad Pro"/>
              <a:cs typeface="Myriad Pro"/>
            </a:endParaRPr>
          </a:p>
          <a:p>
            <a:pPr marL="469900" marR="28575" indent="-45720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Monitor the cleaning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service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provided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by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the  Landlord,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if</a:t>
            </a:r>
            <a:r>
              <a:rPr sz="2600" spc="-9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applicable</a:t>
            </a:r>
            <a:endParaRPr sz="2600">
              <a:latin typeface="Myriad Pro"/>
              <a:cs typeface="Myriad Pro"/>
            </a:endParaRPr>
          </a:p>
          <a:p>
            <a:pPr marL="469900" marR="643255" indent="-457200">
              <a:lnSpc>
                <a:spcPct val="100000"/>
              </a:lnSpc>
              <a:spcBef>
                <a:spcPts val="62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Arrange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special  </a:t>
            </a:r>
            <a:r>
              <a:rPr sz="2600" dirty="0">
                <a:solidFill>
                  <a:srgbClr val="05336B"/>
                </a:solidFill>
                <a:latin typeface="Myriad Pro"/>
                <a:cs typeface="Myriad Pro"/>
              </a:rPr>
              <a:t>services </a:t>
            </a:r>
            <a:r>
              <a:rPr sz="2600" spc="-15" dirty="0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sz="2600" spc="-10" dirty="0">
                <a:solidFill>
                  <a:srgbClr val="05336B"/>
                </a:solidFill>
                <a:latin typeface="Myriad Pro"/>
                <a:cs typeface="Myriad Pro"/>
              </a:rPr>
              <a:t>items 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outside of</a:t>
            </a:r>
            <a:r>
              <a:rPr sz="2600" spc="-6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600" spc="-5" dirty="0">
                <a:solidFill>
                  <a:srgbClr val="05336B"/>
                </a:solidFill>
                <a:latin typeface="Myriad Pro"/>
                <a:cs typeface="Myriad Pro"/>
              </a:rPr>
              <a:t>contract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7497"/>
            <a:ext cx="4438650" cy="520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0" dirty="0">
                <a:solidFill>
                  <a:srgbClr val="05336B"/>
                </a:solidFill>
                <a:latin typeface="Myriad Pro"/>
                <a:cs typeface="Myriad Pro"/>
              </a:rPr>
              <a:t>Office Recycling</a:t>
            </a:r>
            <a:r>
              <a:rPr sz="3200" b="0" spc="-4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3200" b="0" spc="-20" dirty="0">
                <a:solidFill>
                  <a:srgbClr val="05336B"/>
                </a:solidFill>
                <a:latin typeface="Myriad Pro"/>
                <a:cs typeface="Myriad Pro"/>
              </a:rPr>
              <a:t>Programs</a:t>
            </a:r>
            <a:endParaRPr sz="3200">
              <a:latin typeface="Myriad Pro"/>
              <a:cs typeface="Myriad Pr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867" y="1142556"/>
            <a:ext cx="3665854" cy="4468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469900" indent="-457200">
              <a:lnSpc>
                <a:spcPct val="10000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Establish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and 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coordinate</a:t>
            </a:r>
            <a:r>
              <a:rPr sz="2800" spc="-10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recycle 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program</a:t>
            </a:r>
            <a:endParaRPr sz="2800">
              <a:latin typeface="Myriad Pro"/>
              <a:cs typeface="Myriad Pro"/>
            </a:endParaRPr>
          </a:p>
          <a:p>
            <a:pPr marL="469900" marR="448945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Engage </a:t>
            </a:r>
            <a:r>
              <a:rPr sz="2800" spc="5" dirty="0">
                <a:solidFill>
                  <a:srgbClr val="05336B"/>
                </a:solidFill>
                <a:latin typeface="Myriad Pro"/>
                <a:cs typeface="Myriad Pro"/>
              </a:rPr>
              <a:t>services</a:t>
            </a:r>
            <a:r>
              <a:rPr sz="2800" spc="-13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of  local</a:t>
            </a:r>
            <a:r>
              <a:rPr sz="2800" spc="-75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25" dirty="0">
                <a:solidFill>
                  <a:srgbClr val="05336B"/>
                </a:solidFill>
                <a:latin typeface="Myriad Pro"/>
                <a:cs typeface="Myriad Pro"/>
              </a:rPr>
              <a:t>provider.</a:t>
            </a:r>
            <a:endParaRPr sz="2800">
              <a:latin typeface="Myriad Pro"/>
              <a:cs typeface="Myriad Pro"/>
            </a:endParaRPr>
          </a:p>
          <a:p>
            <a:pPr marL="469900" marR="5080" indent="-4572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Refer to </a:t>
            </a:r>
            <a:r>
              <a:rPr sz="2800" dirty="0">
                <a:solidFill>
                  <a:srgbClr val="05336B"/>
                </a:solidFill>
                <a:latin typeface="Myriad Pro"/>
                <a:cs typeface="Myriad Pro"/>
              </a:rPr>
              <a:t>IT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at  Corporate office </a:t>
            </a:r>
            <a:r>
              <a:rPr sz="2800" spc="-20" dirty="0">
                <a:solidFill>
                  <a:srgbClr val="05336B"/>
                </a:solidFill>
                <a:latin typeface="Myriad Pro"/>
                <a:cs typeface="Myriad Pro"/>
              </a:rPr>
              <a:t>for 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information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on  recycling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computers 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sz="2800" spc="-10" dirty="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sz="2800" spc="-90" dirty="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sz="2800" spc="-5" dirty="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28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1821" y="2371844"/>
            <a:ext cx="2932430" cy="488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" dirty="0"/>
              <a:t>NEW</a:t>
            </a:r>
            <a:r>
              <a:rPr spc="-75" dirty="0"/>
              <a:t> </a:t>
            </a:r>
            <a:r>
              <a:rPr spc="-35" dirty="0"/>
              <a:t>EMPLOYEES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583</Words>
  <Application>Microsoft Office PowerPoint</Application>
  <PresentationFormat>On-screen Show (4:3)</PresentationFormat>
  <Paragraphs>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Myriad Pro</vt:lpstr>
      <vt:lpstr>Times New Roman</vt:lpstr>
      <vt:lpstr>Office Theme</vt:lpstr>
      <vt:lpstr>Facilities Services Management Training</vt:lpstr>
      <vt:lpstr>Agenda</vt:lpstr>
      <vt:lpstr>OFFICE SERVICES</vt:lpstr>
      <vt:lpstr>Telephone and reception duties</vt:lpstr>
      <vt:lpstr>Mail, courier and other services</vt:lpstr>
      <vt:lpstr>Ad Hoc Services</vt:lpstr>
      <vt:lpstr>Office Cleaning</vt:lpstr>
      <vt:lpstr>Office Recycling Programs</vt:lpstr>
      <vt:lpstr>NEW EMPLOYEES</vt:lpstr>
      <vt:lpstr>Office Equipment</vt:lpstr>
      <vt:lpstr>Furniture</vt:lpstr>
      <vt:lpstr>Business Travelers</vt:lpstr>
      <vt:lpstr>HEALTH &amp; SAFETY</vt:lpstr>
      <vt:lpstr>Office Security</vt:lpstr>
      <vt:lpstr>Maintenance of Security Systems</vt:lpstr>
      <vt:lpstr>Health and Safety</vt:lpstr>
      <vt:lpstr>Emergency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</dc:title>
  <dc:creator>test</dc:creator>
  <cp:lastModifiedBy>Brie Gyncild</cp:lastModifiedBy>
  <cp:revision>1</cp:revision>
  <dcterms:created xsi:type="dcterms:W3CDTF">2017-02-28T16:24:29Z</dcterms:created>
  <dcterms:modified xsi:type="dcterms:W3CDTF">2018-12-29T17:17:31Z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2012-06-13T00:00:00Z</vt:filetime>
  </property>
  <property fmtid="{D5CDD505-2E9C-101B-9397-08002B2CF9AE}" pid="3" name="Creator">
    <vt:lpwstr>Acrobat PDFMaker 11.0 for PowerPoint</vt:lpwstr>
  </property>
  <property fmtid="{D5CDD505-2E9C-101B-9397-08002B2CF9AE}" pid="4" name="LastSaved">
    <vt:filetime>2017-03-01T00:00:00Z</vt:filetime>
  </property>
</Properties>
</file>