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/>
  <p:notesSz cx="9144000" cy="6858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45750" y="2185673"/>
            <a:ext cx="1762760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5940" y="1131887"/>
            <a:ext cx="3690620" cy="4707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5940" y="305051"/>
            <a:ext cx="5588635" cy="5130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867" y="1086929"/>
            <a:ext cx="3853179" cy="4549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05336B"/>
                </a:solidFill>
                <a:latin typeface="Myriad Pro"/>
                <a:cs typeface="Myriad Pro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jpg"/><Relationship Id="rId3" Type="http://schemas.openxmlformats.org/officeDocument/2006/relationships/image" Target="../media/image7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4540" y="2450203"/>
            <a:ext cx="5440680" cy="3911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 b="1">
                <a:solidFill>
                  <a:srgbClr val="FFFFFF"/>
                </a:solidFill>
                <a:latin typeface="Myriad Pro"/>
                <a:cs typeface="Myriad Pro"/>
              </a:rPr>
              <a:t>Facilities</a:t>
            </a:r>
            <a:r>
              <a:rPr dirty="0" sz="2400" spc="204" b="1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400" spc="75" b="1">
                <a:solidFill>
                  <a:srgbClr val="FFFFFF"/>
                </a:solidFill>
                <a:latin typeface="Myriad Pro"/>
                <a:cs typeface="Myriad Pro"/>
              </a:rPr>
              <a:t>Services</a:t>
            </a:r>
            <a:r>
              <a:rPr dirty="0" sz="2400" spc="210" b="1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400" spc="80" b="1">
                <a:solidFill>
                  <a:srgbClr val="FFFFFF"/>
                </a:solidFill>
                <a:latin typeface="Myriad Pro"/>
                <a:cs typeface="Myriad Pro"/>
              </a:rPr>
              <a:t>Management</a:t>
            </a:r>
            <a:r>
              <a:rPr dirty="0" sz="2400" spc="60" b="1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400" spc="40" b="1">
                <a:solidFill>
                  <a:srgbClr val="FFFFFF"/>
                </a:solidFill>
                <a:latin typeface="Myriad Pro"/>
                <a:cs typeface="Myriad Pro"/>
              </a:rPr>
              <a:t>Training</a:t>
            </a:r>
            <a:endParaRPr sz="2400">
              <a:latin typeface="Myriad Pro"/>
              <a:cs typeface="Myriad Pro"/>
            </a:endParaRPr>
          </a:p>
        </p:txBody>
      </p:sp>
      <p:sp>
        <p:nvSpPr>
          <p:cNvPr id="4" name="object 4" descr=""/>
          <p:cNvSpPr txBox="1"/>
          <p:nvPr/>
        </p:nvSpPr>
        <p:spPr>
          <a:xfrm>
            <a:off x="764538" y="3065355"/>
            <a:ext cx="1932305" cy="610870"/>
          </a:xfrm>
          <a:prstGeom prst="rect">
            <a:avLst/>
          </a:prstGeom>
        </p:spPr>
        <p:txBody>
          <a:bodyPr wrap="square" lIns="0" tIns="609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dirty="0" sz="1600" spc="-10">
                <a:solidFill>
                  <a:srgbClr val="FFCC67"/>
                </a:solidFill>
                <a:latin typeface="Myriad Pro"/>
                <a:cs typeface="Myriad Pro"/>
              </a:rPr>
              <a:t>Linda</a:t>
            </a:r>
            <a:r>
              <a:rPr dirty="0" sz="1600" spc="-45">
                <a:solidFill>
                  <a:srgbClr val="FFCC67"/>
                </a:solidFill>
                <a:latin typeface="Myriad Pro"/>
                <a:cs typeface="Myriad Pro"/>
              </a:rPr>
              <a:t> </a:t>
            </a:r>
            <a:r>
              <a:rPr dirty="0" sz="1600" spc="-10">
                <a:solidFill>
                  <a:srgbClr val="FFCC67"/>
                </a:solidFill>
                <a:latin typeface="Myriad Pro"/>
                <a:cs typeface="Myriad Pro"/>
              </a:rPr>
              <a:t>White</a:t>
            </a:r>
            <a:endParaRPr sz="1600">
              <a:latin typeface="Myriad Pro"/>
              <a:cs typeface="Myriad Pro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dirty="0" sz="1600">
                <a:solidFill>
                  <a:srgbClr val="FFCC67"/>
                </a:solidFill>
                <a:latin typeface="Myriad Pro"/>
                <a:cs typeface="Myriad Pro"/>
              </a:rPr>
              <a:t>WW </a:t>
            </a:r>
            <a:r>
              <a:rPr dirty="0" sz="1600" spc="-10">
                <a:solidFill>
                  <a:srgbClr val="FFCC67"/>
                </a:solidFill>
                <a:latin typeface="Myriad Pro"/>
                <a:cs typeface="Myriad Pro"/>
              </a:rPr>
              <a:t>Facilities</a:t>
            </a:r>
            <a:r>
              <a:rPr dirty="0" sz="1600">
                <a:solidFill>
                  <a:srgbClr val="FFCC67"/>
                </a:solidFill>
                <a:latin typeface="Myriad Pro"/>
                <a:cs typeface="Myriad Pro"/>
              </a:rPr>
              <a:t> </a:t>
            </a:r>
            <a:r>
              <a:rPr dirty="0" sz="1600" spc="-10">
                <a:solidFill>
                  <a:srgbClr val="FFCC67"/>
                </a:solidFill>
                <a:latin typeface="Myriad Pro"/>
                <a:cs typeface="Myriad Pro"/>
              </a:rPr>
              <a:t>Manager</a:t>
            </a:r>
            <a:endParaRPr sz="1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Office</a:t>
            </a:r>
            <a:r>
              <a:rPr dirty="0" spc="-60"/>
              <a:t> </a:t>
            </a:r>
            <a:r>
              <a:rPr dirty="0" spc="-10"/>
              <a:t>Equipment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927" y="1068641"/>
            <a:ext cx="3832860" cy="4566920"/>
          </a:xfrm>
          <a:prstGeom prst="rect">
            <a:avLst/>
          </a:prstGeom>
        </p:spPr>
        <p:txBody>
          <a:bodyPr wrap="square" lIns="0" tIns="103505" rIns="0" bIns="0" rtlCol="0" vert="horz">
            <a:spAutoFit/>
          </a:bodyPr>
          <a:lstStyle/>
          <a:p>
            <a:pPr marL="469265" marR="506730" indent="-456565">
              <a:lnSpc>
                <a:spcPct val="73000"/>
              </a:lnSpc>
              <a:spcBef>
                <a:spcPts val="815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Monitor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2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use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office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printers</a:t>
            </a:r>
            <a:r>
              <a:rPr dirty="0" sz="22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2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copiers</a:t>
            </a:r>
            <a:endParaRPr sz="2200">
              <a:latin typeface="Myriad Pro"/>
              <a:cs typeface="Myriad Pro"/>
            </a:endParaRPr>
          </a:p>
          <a:p>
            <a:pPr marL="469265" marR="5080" indent="-456565">
              <a:lnSpc>
                <a:spcPct val="76500"/>
              </a:lnSpc>
              <a:spcBef>
                <a:spcPts val="62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Communicate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with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local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providers</a:t>
            </a:r>
            <a:r>
              <a:rPr dirty="0" sz="22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service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r>
              <a:rPr dirty="0" sz="22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2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make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repairs</a:t>
            </a:r>
            <a:endParaRPr sz="2200">
              <a:latin typeface="Myriad Pro"/>
              <a:cs typeface="Myriad Pro"/>
            </a:endParaRPr>
          </a:p>
          <a:p>
            <a:pPr marL="469265" marR="104139" indent="-456565">
              <a:lnSpc>
                <a:spcPct val="73000"/>
              </a:lnSpc>
              <a:spcBef>
                <a:spcPts val="71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Refer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Purchasing</a:t>
            </a:r>
            <a:r>
              <a:rPr dirty="0" sz="22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Website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if</a:t>
            </a:r>
            <a:r>
              <a:rPr dirty="0" sz="22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new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is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needed</a:t>
            </a:r>
            <a:endParaRPr sz="2200">
              <a:latin typeface="Myriad Pro"/>
              <a:cs typeface="Myriad Pro"/>
            </a:endParaRPr>
          </a:p>
          <a:p>
            <a:pPr marL="469265" marR="57150" indent="-456565">
              <a:lnSpc>
                <a:spcPct val="73000"/>
              </a:lnSpc>
              <a:spcBef>
                <a:spcPts val="715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Ensure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vending</a:t>
            </a:r>
            <a:r>
              <a:rPr dirty="0" sz="22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machine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faults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are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reported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promptly</a:t>
            </a:r>
            <a:endParaRPr sz="2200">
              <a:latin typeface="Myriad Pro"/>
              <a:cs typeface="Myriad Pro"/>
            </a:endParaRPr>
          </a:p>
          <a:p>
            <a:pPr marL="469265" marR="62865" indent="-456565">
              <a:lnSpc>
                <a:spcPct val="77700"/>
              </a:lnSpc>
              <a:spcBef>
                <a:spcPts val="59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Direct</a:t>
            </a:r>
            <a:r>
              <a:rPr dirty="0" sz="22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audio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visual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r>
              <a:rPr dirty="0" sz="22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questions</a:t>
            </a:r>
            <a:r>
              <a:rPr dirty="0" sz="22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U.S.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Facilities</a:t>
            </a:r>
            <a:r>
              <a:rPr dirty="0" sz="22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Department</a:t>
            </a:r>
            <a:r>
              <a:rPr dirty="0" sz="22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2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25">
                <a:solidFill>
                  <a:srgbClr val="05336B"/>
                </a:solidFill>
                <a:latin typeface="Myriad Pro"/>
                <a:cs typeface="Myriad Pro"/>
              </a:rPr>
              <a:t>IT 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Department</a:t>
            </a:r>
            <a:endParaRPr sz="2200">
              <a:latin typeface="Myriad Pro"/>
              <a:cs typeface="Myriad Pro"/>
            </a:endParaRPr>
          </a:p>
          <a:p>
            <a:pPr marL="469265" marR="297180" indent="-456565">
              <a:lnSpc>
                <a:spcPct val="75300"/>
              </a:lnSpc>
              <a:spcBef>
                <a:spcPts val="620"/>
              </a:spcBef>
              <a:buFont typeface="Arial"/>
              <a:buChar char="•"/>
              <a:tabLst>
                <a:tab pos="469265" algn="l"/>
                <a:tab pos="470534" algn="l"/>
              </a:tabLst>
            </a:pP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Communicate 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with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supervisors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to identify </a:t>
            </a:r>
            <a:r>
              <a:rPr dirty="0" sz="2200" spc="-25">
                <a:solidFill>
                  <a:srgbClr val="05336B"/>
                </a:solidFill>
                <a:latin typeface="Myriad Pro"/>
                <a:cs typeface="Myriad Pro"/>
              </a:rPr>
              <a:t>any </a:t>
            </a:r>
            <a:r>
              <a:rPr dirty="0" sz="2200">
                <a:solidFill>
                  <a:srgbClr val="05336B"/>
                </a:solidFill>
                <a:latin typeface="Myriad Pro"/>
                <a:cs typeface="Myriad Pro"/>
              </a:rPr>
              <a:t>other</a:t>
            </a:r>
            <a:r>
              <a:rPr dirty="0" sz="22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200" spc="-20">
                <a:solidFill>
                  <a:srgbClr val="05336B"/>
                </a:solidFill>
                <a:latin typeface="Myriad Pro"/>
                <a:cs typeface="Myriad Pro"/>
              </a:rPr>
              <a:t>needs</a:t>
            </a:r>
            <a:endParaRPr sz="22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05051"/>
            <a:ext cx="1578610" cy="51308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10"/>
              <a:t>Furniture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940" y="1131887"/>
            <a:ext cx="3713479" cy="449072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469265" marR="279400" indent="-456565">
              <a:lnSpc>
                <a:spcPts val="2830"/>
              </a:lnSpc>
              <a:spcBef>
                <a:spcPts val="235"/>
              </a:spcBef>
              <a:buFont typeface="Wingdings"/>
              <a:buChar char="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Make</a:t>
            </a:r>
            <a:r>
              <a:rPr dirty="0" sz="24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arrangements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so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that all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new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employees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have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fully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furnished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workstation</a:t>
            </a:r>
            <a:r>
              <a:rPr dirty="0" sz="2400" spc="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on the</a:t>
            </a:r>
            <a:r>
              <a:rPr dirty="0" sz="2400" spc="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first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day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employment.</a:t>
            </a:r>
            <a:endParaRPr sz="2400">
              <a:latin typeface="Myriad Pro"/>
              <a:cs typeface="Myriad Pro"/>
            </a:endParaRPr>
          </a:p>
          <a:p>
            <a:pPr marL="469265" marR="5080" indent="-457200">
              <a:lnSpc>
                <a:spcPts val="2810"/>
              </a:lnSpc>
              <a:spcBef>
                <a:spcPts val="640"/>
              </a:spcBef>
              <a:buFont typeface="Wingdings"/>
              <a:buChar char="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Obtain approval from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Real</a:t>
            </a:r>
            <a:r>
              <a:rPr dirty="0" sz="24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Estate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Manager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at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4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before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purchasing</a:t>
            </a:r>
            <a:r>
              <a:rPr dirty="0" sz="2400" spc="-1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furniture.</a:t>
            </a:r>
            <a:endParaRPr sz="2400">
              <a:latin typeface="Myriad Pro"/>
              <a:cs typeface="Myriad Pro"/>
            </a:endParaRPr>
          </a:p>
          <a:p>
            <a:pPr marL="469265" marR="718820" indent="-457200">
              <a:lnSpc>
                <a:spcPct val="99400"/>
              </a:lnSpc>
              <a:spcBef>
                <a:spcPts val="400"/>
              </a:spcBef>
              <a:buFont typeface="Wingdings"/>
              <a:buChar char="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Evaluate</a:t>
            </a:r>
            <a:r>
              <a:rPr dirty="0" sz="24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0">
                <a:solidFill>
                  <a:srgbClr val="05336B"/>
                </a:solidFill>
                <a:latin typeface="Myriad Pro"/>
                <a:cs typeface="Myriad Pro"/>
              </a:rPr>
              <a:t>ergonomic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needs</a:t>
            </a:r>
            <a:r>
              <a:rPr dirty="0" sz="24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4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identify solutions.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305051"/>
            <a:ext cx="3038475" cy="51308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20"/>
              <a:t>Business</a:t>
            </a:r>
            <a:r>
              <a:rPr dirty="0" spc="-100"/>
              <a:t> </a:t>
            </a:r>
            <a:r>
              <a:rPr dirty="0" spc="-10"/>
              <a:t>Travelers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67" y="1129602"/>
            <a:ext cx="3841750" cy="48907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Organize</a:t>
            </a:r>
            <a:r>
              <a:rPr dirty="0" sz="28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business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travel</a:t>
            </a:r>
            <a:r>
              <a:rPr dirty="0" sz="28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8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r>
              <a:rPr dirty="0" sz="28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in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accordance</a:t>
            </a:r>
            <a:r>
              <a:rPr dirty="0" sz="2800" spc="-1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0">
                <a:solidFill>
                  <a:srgbClr val="05336B"/>
                </a:solidFill>
                <a:latin typeface="Myriad Pro"/>
                <a:cs typeface="Myriad Pro"/>
              </a:rPr>
              <a:t>with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800" spc="-1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policy</a:t>
            </a:r>
            <a:endParaRPr sz="2800">
              <a:latin typeface="Myriad Pro"/>
              <a:cs typeface="Myriad Pro"/>
            </a:endParaRPr>
          </a:p>
          <a:p>
            <a:pPr marL="469900" marR="192405" indent="-457834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Organize</a:t>
            </a:r>
            <a:r>
              <a:rPr dirty="0" sz="28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business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travel</a:t>
            </a:r>
            <a:r>
              <a:rPr dirty="0" sz="28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8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visitors</a:t>
            </a:r>
            <a:r>
              <a:rPr dirty="0" sz="28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0">
                <a:solidFill>
                  <a:srgbClr val="05336B"/>
                </a:solidFill>
                <a:latin typeface="Myriad Pro"/>
                <a:cs typeface="Myriad Pro"/>
              </a:rPr>
              <a:t>with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800" spc="-1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Travel.</a:t>
            </a:r>
            <a:endParaRPr sz="2800">
              <a:latin typeface="Myriad Pro"/>
              <a:cs typeface="Myriad Pro"/>
            </a:endParaRPr>
          </a:p>
          <a:p>
            <a:pPr marL="469900" marR="451484" indent="-457834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Monitor</a:t>
            </a:r>
            <a:r>
              <a:rPr dirty="0" sz="28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8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0">
                <a:solidFill>
                  <a:srgbClr val="05336B"/>
                </a:solidFill>
                <a:latin typeface="Myriad Pro"/>
                <a:cs typeface="Myriad Pro"/>
              </a:rPr>
              <a:t>book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authorized</a:t>
            </a:r>
            <a:r>
              <a:rPr dirty="0" sz="28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contract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taxis</a:t>
            </a:r>
            <a:r>
              <a:rPr dirty="0" sz="28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8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8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visitors</a:t>
            </a:r>
            <a:endParaRPr sz="28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67145" y="2359144"/>
            <a:ext cx="3082290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85" b="1">
                <a:solidFill>
                  <a:srgbClr val="505359"/>
                </a:solidFill>
                <a:latin typeface="Myriad Pro"/>
                <a:cs typeface="Myriad Pro"/>
              </a:rPr>
              <a:t>HEALTH</a:t>
            </a:r>
            <a:r>
              <a:rPr dirty="0" sz="3000" spc="25" b="1">
                <a:solidFill>
                  <a:srgbClr val="505359"/>
                </a:solidFill>
                <a:latin typeface="Myriad Pro"/>
                <a:cs typeface="Myriad Pro"/>
              </a:rPr>
              <a:t> </a:t>
            </a:r>
            <a:r>
              <a:rPr dirty="0" sz="3000" spc="130" b="1">
                <a:solidFill>
                  <a:srgbClr val="505359"/>
                </a:solidFill>
                <a:latin typeface="Myriad Pro"/>
                <a:cs typeface="Myriad Pro"/>
              </a:rPr>
              <a:t>&amp;</a:t>
            </a:r>
            <a:r>
              <a:rPr dirty="0" sz="3000" spc="40" b="1">
                <a:solidFill>
                  <a:srgbClr val="505359"/>
                </a:solidFill>
                <a:latin typeface="Myriad Pro"/>
                <a:cs typeface="Myriad Pro"/>
              </a:rPr>
              <a:t> </a:t>
            </a:r>
            <a:r>
              <a:rPr dirty="0" sz="3000" spc="135" b="1">
                <a:solidFill>
                  <a:srgbClr val="505359"/>
                </a:solidFill>
                <a:latin typeface="Myriad Pro"/>
                <a:cs typeface="Myriad Pro"/>
              </a:rPr>
              <a:t>SAFETY</a:t>
            </a:r>
            <a:endParaRPr sz="30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Office</a:t>
            </a:r>
            <a:r>
              <a:rPr dirty="0" spc="-60"/>
              <a:t> </a:t>
            </a:r>
            <a:r>
              <a:rPr dirty="0" spc="-10"/>
              <a:t>Security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34" y="1054925"/>
            <a:ext cx="3771900" cy="470154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469900" marR="482600" indent="-457200">
              <a:lnSpc>
                <a:spcPts val="2500"/>
              </a:lnSpc>
              <a:spcBef>
                <a:spcPts val="69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Report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dirty="0" sz="26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significant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safety related</a:t>
            </a:r>
            <a:r>
              <a:rPr dirty="0" sz="2600" spc="-8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incidents immediately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600" spc="-10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endParaRPr sz="2600">
              <a:latin typeface="Myriad Pro"/>
              <a:cs typeface="Myriad Pro"/>
            </a:endParaRPr>
          </a:p>
          <a:p>
            <a:pPr marL="469900" marR="328930" indent="-457834">
              <a:lnSpc>
                <a:spcPts val="2500"/>
              </a:lnSpc>
              <a:spcBef>
                <a:spcPts val="60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Liaise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with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Corporate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Manager regarding</a:t>
            </a:r>
            <a:r>
              <a:rPr dirty="0" sz="2600" spc="-8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issues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6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endParaRPr sz="2600">
              <a:latin typeface="Myriad Pro"/>
              <a:cs typeface="Myriad Pro"/>
            </a:endParaRPr>
          </a:p>
          <a:p>
            <a:pPr marL="469900" marR="5080" indent="-457834">
              <a:lnSpc>
                <a:spcPts val="2500"/>
              </a:lnSpc>
              <a:spcBef>
                <a:spcPts val="61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Arrange</a:t>
            </a:r>
            <a:r>
              <a:rPr dirty="0" sz="2600" spc="-9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an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outside provider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0">
                <a:solidFill>
                  <a:srgbClr val="05336B"/>
                </a:solidFill>
                <a:latin typeface="Myriad Pro"/>
                <a:cs typeface="Myriad Pro"/>
              </a:rPr>
              <a:t>shred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confidential</a:t>
            </a:r>
            <a:r>
              <a:rPr dirty="0" sz="2600" spc="-9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material</a:t>
            </a:r>
            <a:r>
              <a:rPr dirty="0" sz="2600" spc="-9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document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protection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10"/>
              <a:t>Maintenance</a:t>
            </a:r>
            <a:r>
              <a:rPr dirty="0" spc="-80"/>
              <a:t> </a:t>
            </a:r>
            <a:r>
              <a:rPr dirty="0"/>
              <a:t>of</a:t>
            </a:r>
            <a:r>
              <a:rPr dirty="0" spc="-55"/>
              <a:t> </a:t>
            </a:r>
            <a:r>
              <a:rPr dirty="0"/>
              <a:t>Security</a:t>
            </a:r>
            <a:r>
              <a:rPr dirty="0" spc="-55"/>
              <a:t> </a:t>
            </a:r>
            <a:r>
              <a:rPr dirty="0" spc="-10"/>
              <a:t>Systems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34" y="1054925"/>
            <a:ext cx="3872229" cy="48596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Distribute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ID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badges</a:t>
            </a:r>
            <a:endParaRPr sz="2600">
              <a:latin typeface="Myriad Pro"/>
              <a:cs typeface="Myriad Pro"/>
            </a:endParaRPr>
          </a:p>
          <a:p>
            <a:pPr marL="469900" marR="182880" indent="-457200">
              <a:lnSpc>
                <a:spcPts val="2500"/>
              </a:lnSpc>
              <a:spcBef>
                <a:spcPts val="6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Maintain</a:t>
            </a:r>
            <a:r>
              <a:rPr dirty="0" sz="2600" spc="-1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access</a:t>
            </a:r>
            <a:r>
              <a:rPr dirty="0" sz="2600" spc="-1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control systems</a:t>
            </a:r>
            <a:endParaRPr sz="2600">
              <a:latin typeface="Myriad Pro"/>
              <a:cs typeface="Myriad Pro"/>
            </a:endParaRPr>
          </a:p>
          <a:p>
            <a:pPr marL="469900" marR="33020" indent="-457834">
              <a:lnSpc>
                <a:spcPts val="2500"/>
              </a:lnSpc>
              <a:spcBef>
                <a:spcPts val="62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Communicate</a:t>
            </a:r>
            <a:r>
              <a:rPr dirty="0" sz="2600" spc="-1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operating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details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in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5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r>
              <a:rPr dirty="0" sz="2600" spc="6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timely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manner</a:t>
            </a:r>
            <a:endParaRPr sz="2600">
              <a:latin typeface="Myriad Pro"/>
              <a:cs typeface="Myriad Pro"/>
            </a:endParaRPr>
          </a:p>
          <a:p>
            <a:pPr marL="469900" marR="8890" indent="-457834">
              <a:lnSpc>
                <a:spcPts val="2500"/>
              </a:lnSpc>
              <a:spcBef>
                <a:spcPts val="61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Assist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with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contractor interaction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as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needed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maintain</a:t>
            </a:r>
            <a:r>
              <a:rPr dirty="0" sz="26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system</a:t>
            </a:r>
            <a:r>
              <a:rPr dirty="0" sz="2600" spc="-9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in</a:t>
            </a:r>
            <a:r>
              <a:rPr dirty="0" sz="2600" spc="-9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0">
                <a:solidFill>
                  <a:srgbClr val="05336B"/>
                </a:solidFill>
                <a:latin typeface="Myriad Pro"/>
                <a:cs typeface="Myriad Pro"/>
              </a:rPr>
              <a:t>good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working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order</a:t>
            </a:r>
            <a:endParaRPr sz="2600">
              <a:latin typeface="Myriad Pro"/>
              <a:cs typeface="Myriad Pro"/>
            </a:endParaRPr>
          </a:p>
          <a:p>
            <a:pPr marL="469900" marR="5080" indent="-457834">
              <a:lnSpc>
                <a:spcPts val="2500"/>
              </a:lnSpc>
              <a:spcBef>
                <a:spcPts val="60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Ensure</a:t>
            </a:r>
            <a:r>
              <a:rPr dirty="0" sz="26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r>
              <a:rPr dirty="0" sz="2600" spc="-10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office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is</a:t>
            </a:r>
            <a:r>
              <a:rPr dirty="0" sz="26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locked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secure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every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evening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prior</a:t>
            </a:r>
            <a:r>
              <a:rPr dirty="0" sz="26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r>
              <a:rPr dirty="0" sz="2600" spc="-10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departure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Health</a:t>
            </a:r>
            <a:r>
              <a:rPr dirty="0" spc="-90"/>
              <a:t> </a:t>
            </a:r>
            <a:r>
              <a:rPr dirty="0"/>
              <a:t>and</a:t>
            </a:r>
            <a:r>
              <a:rPr dirty="0" spc="-85"/>
              <a:t> </a:t>
            </a:r>
            <a:r>
              <a:rPr dirty="0" spc="-10"/>
              <a:t>Safety</a:t>
            </a:r>
          </a:p>
        </p:txBody>
      </p:sp>
      <p:sp>
        <p:nvSpPr>
          <p:cNvPr id="3" name="object 3" descr="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61594" rIns="0" bIns="0" rtlCol="0" vert="horz">
            <a:spAutoFit/>
          </a:bodyPr>
          <a:lstStyle/>
          <a:p>
            <a:pPr marL="469900" marR="5080" indent="-457834">
              <a:lnSpc>
                <a:spcPts val="3020"/>
              </a:lnSpc>
              <a:spcBef>
                <a:spcPts val="484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/>
              <a:t>Administer</a:t>
            </a:r>
            <a:r>
              <a:rPr dirty="0" spc="-105"/>
              <a:t> </a:t>
            </a:r>
            <a:r>
              <a:rPr dirty="0" spc="-10"/>
              <a:t>emergency </a:t>
            </a:r>
            <a:r>
              <a:rPr dirty="0"/>
              <a:t>response</a:t>
            </a:r>
            <a:r>
              <a:rPr dirty="0" spc="-70"/>
              <a:t> </a:t>
            </a:r>
            <a:r>
              <a:rPr dirty="0" spc="-20"/>
              <a:t>plan</a:t>
            </a:r>
          </a:p>
          <a:p>
            <a:pPr marL="469900" marR="120014" indent="-457834">
              <a:lnSpc>
                <a:spcPts val="3020"/>
              </a:lnSpc>
              <a:spcBef>
                <a:spcPts val="68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/>
              <a:t>Assist</a:t>
            </a:r>
            <a:r>
              <a:rPr dirty="0" spc="-35"/>
              <a:t> </a:t>
            </a:r>
            <a:r>
              <a:rPr dirty="0"/>
              <a:t>with</a:t>
            </a:r>
            <a:r>
              <a:rPr dirty="0" spc="-40"/>
              <a:t> </a:t>
            </a:r>
            <a:r>
              <a:rPr dirty="0"/>
              <a:t>regular</a:t>
            </a:r>
            <a:r>
              <a:rPr dirty="0" spc="-45"/>
              <a:t> </a:t>
            </a:r>
            <a:r>
              <a:rPr dirty="0" spc="-20"/>
              <a:t>fire </a:t>
            </a:r>
            <a:r>
              <a:rPr dirty="0"/>
              <a:t>drills</a:t>
            </a:r>
            <a:r>
              <a:rPr dirty="0" spc="-20"/>
              <a:t> </a:t>
            </a:r>
            <a:r>
              <a:rPr dirty="0"/>
              <a:t>and</a:t>
            </a:r>
            <a:r>
              <a:rPr dirty="0" spc="-15"/>
              <a:t> </a:t>
            </a:r>
            <a:r>
              <a:rPr dirty="0" spc="-10"/>
              <a:t>building </a:t>
            </a:r>
            <a:r>
              <a:rPr dirty="0"/>
              <a:t>evacuation</a:t>
            </a:r>
            <a:r>
              <a:rPr dirty="0" spc="-80"/>
              <a:t> </a:t>
            </a:r>
            <a:r>
              <a:rPr dirty="0" spc="-10"/>
              <a:t>exercises</a:t>
            </a:r>
          </a:p>
          <a:p>
            <a:pPr marL="469900" marR="845185" indent="-457834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/>
              <a:t>Ensure</a:t>
            </a:r>
            <a:r>
              <a:rPr dirty="0" spc="-70"/>
              <a:t> </a:t>
            </a:r>
            <a:r>
              <a:rPr dirty="0" spc="-20"/>
              <a:t>fire </a:t>
            </a:r>
            <a:r>
              <a:rPr dirty="0"/>
              <a:t>extinguishers</a:t>
            </a:r>
            <a:r>
              <a:rPr dirty="0" spc="-50"/>
              <a:t> </a:t>
            </a:r>
            <a:r>
              <a:rPr dirty="0" spc="-25"/>
              <a:t>are </a:t>
            </a:r>
            <a:r>
              <a:rPr dirty="0" spc="-10"/>
              <a:t>functional</a:t>
            </a:r>
          </a:p>
          <a:p>
            <a:pPr marL="469900" marR="93980" indent="-457834">
              <a:lnSpc>
                <a:spcPts val="3020"/>
              </a:lnSpc>
              <a:spcBef>
                <a:spcPts val="68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/>
              <a:t>Ensure</a:t>
            </a:r>
            <a:r>
              <a:rPr dirty="0" spc="-70"/>
              <a:t> </a:t>
            </a:r>
            <a:r>
              <a:rPr dirty="0" spc="-10"/>
              <a:t>fire/smoke </a:t>
            </a:r>
            <a:r>
              <a:rPr dirty="0"/>
              <a:t>sensing</a:t>
            </a:r>
            <a:r>
              <a:rPr dirty="0" spc="-50"/>
              <a:t> </a:t>
            </a:r>
            <a:r>
              <a:rPr dirty="0"/>
              <a:t>systems</a:t>
            </a:r>
            <a:r>
              <a:rPr dirty="0" spc="-25"/>
              <a:t> </a:t>
            </a:r>
            <a:r>
              <a:rPr dirty="0"/>
              <a:t>are</a:t>
            </a:r>
            <a:r>
              <a:rPr dirty="0" spc="-40"/>
              <a:t> </a:t>
            </a:r>
            <a:r>
              <a:rPr dirty="0" spc="-25"/>
              <a:t>in </a:t>
            </a:r>
            <a:r>
              <a:rPr dirty="0"/>
              <a:t>place</a:t>
            </a:r>
            <a:r>
              <a:rPr dirty="0" spc="-45"/>
              <a:t> </a:t>
            </a:r>
            <a:r>
              <a:rPr dirty="0"/>
              <a:t>and</a:t>
            </a:r>
            <a:r>
              <a:rPr dirty="0" spc="-25"/>
              <a:t> </a:t>
            </a:r>
            <a:r>
              <a:rPr dirty="0" spc="-10"/>
              <a:t>operational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10"/>
              <a:t>Emergency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34" y="1054925"/>
            <a:ext cx="3867150" cy="5018405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469900" marR="5080" indent="-457200">
              <a:lnSpc>
                <a:spcPts val="2500"/>
              </a:lnSpc>
              <a:spcBef>
                <a:spcPts val="69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In</a:t>
            </a:r>
            <a:r>
              <a:rPr dirty="0" sz="26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case</a:t>
            </a:r>
            <a:r>
              <a:rPr dirty="0" sz="26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6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an</a:t>
            </a:r>
            <a:r>
              <a:rPr dirty="0" sz="26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emergency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contact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911</a:t>
            </a:r>
            <a:r>
              <a:rPr dirty="0" sz="26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or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your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local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emergency</a:t>
            </a:r>
            <a:r>
              <a:rPr dirty="0" sz="2600" spc="-1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number immediately</a:t>
            </a:r>
            <a:endParaRPr sz="2600">
              <a:latin typeface="Myriad Pro"/>
              <a:cs typeface="Myriad Pro"/>
            </a:endParaRPr>
          </a:p>
          <a:p>
            <a:pPr marL="469900" marR="483870" indent="-457834">
              <a:lnSpc>
                <a:spcPts val="2500"/>
              </a:lnSpc>
              <a:spcBef>
                <a:spcPts val="61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6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matters,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please</a:t>
            </a:r>
            <a:r>
              <a:rPr dirty="0" sz="26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contact Corporate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at</a:t>
            </a:r>
            <a:endParaRPr sz="2600">
              <a:latin typeface="Myriad Pro"/>
              <a:cs typeface="Myriad Pro"/>
            </a:endParaRPr>
          </a:p>
          <a:p>
            <a:pPr marL="469900">
              <a:lnSpc>
                <a:spcPts val="2510"/>
              </a:lnSpc>
            </a:pPr>
            <a:r>
              <a:rPr dirty="0" sz="2600" spc="-20">
                <a:solidFill>
                  <a:srgbClr val="05336B"/>
                </a:solidFill>
                <a:latin typeface="Myriad Pro"/>
                <a:cs typeface="Myriad Pro"/>
              </a:rPr>
              <a:t>+1-408-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536-</a:t>
            </a:r>
            <a:r>
              <a:rPr dirty="0" sz="2600" spc="-20">
                <a:solidFill>
                  <a:srgbClr val="05336B"/>
                </a:solidFill>
                <a:latin typeface="Myriad Pro"/>
                <a:cs typeface="Myriad Pro"/>
              </a:rPr>
              <a:t>6000</a:t>
            </a:r>
            <a:endParaRPr sz="2600">
              <a:latin typeface="Myriad Pro"/>
              <a:cs typeface="Myriad Pro"/>
            </a:endParaRPr>
          </a:p>
          <a:p>
            <a:pPr marL="469900" marR="47625" indent="-457834">
              <a:lnSpc>
                <a:spcPts val="2500"/>
              </a:lnSpc>
              <a:spcBef>
                <a:spcPts val="6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If</a:t>
            </a:r>
            <a:r>
              <a:rPr dirty="0" sz="26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r>
              <a:rPr dirty="0" sz="26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state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6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emergency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affects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building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or</a:t>
            </a:r>
            <a:r>
              <a:rPr dirty="0" sz="26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office usability,</a:t>
            </a:r>
            <a:r>
              <a:rPr dirty="0" sz="26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please</a:t>
            </a:r>
            <a:r>
              <a:rPr dirty="0" sz="2600" spc="-1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contact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Real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Estate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Departments</a:t>
            </a:r>
            <a:r>
              <a:rPr dirty="0" sz="2600" spc="-8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35">
                <a:solidFill>
                  <a:srgbClr val="05336B"/>
                </a:solidFill>
                <a:latin typeface="Myriad Pro"/>
                <a:cs typeface="Myriad Pro"/>
              </a:rPr>
              <a:t>at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as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soon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as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possible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FFFFFF"/>
                </a:solidFill>
              </a:rPr>
              <a:t>Thank</a:t>
            </a:r>
            <a:r>
              <a:rPr dirty="0" sz="3000" spc="-30">
                <a:solidFill>
                  <a:srgbClr val="FFFFFF"/>
                </a:solidFill>
              </a:rPr>
              <a:t> </a:t>
            </a:r>
            <a:r>
              <a:rPr dirty="0" sz="3000" spc="-20">
                <a:solidFill>
                  <a:srgbClr val="FFFFFF"/>
                </a:solidFill>
              </a:rPr>
              <a:t>you!</a:t>
            </a:r>
            <a:endParaRPr sz="3000"/>
          </a:p>
        </p:txBody>
      </p:sp>
      <p:sp>
        <p:nvSpPr>
          <p:cNvPr id="3" name="object 3" descr=""/>
          <p:cNvSpPr txBox="1"/>
          <p:nvPr/>
        </p:nvSpPr>
        <p:spPr>
          <a:xfrm>
            <a:off x="595591" y="3026346"/>
            <a:ext cx="4416425" cy="360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We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look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forward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to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working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>
                <a:solidFill>
                  <a:srgbClr val="FFFFFF"/>
                </a:solidFill>
                <a:latin typeface="Myriad Pro"/>
                <a:cs typeface="Myriad Pro"/>
              </a:rPr>
              <a:t>with</a:t>
            </a:r>
            <a:r>
              <a:rPr dirty="0" sz="2200" spc="5">
                <a:solidFill>
                  <a:srgbClr val="FFFFFF"/>
                </a:solidFill>
                <a:latin typeface="Myriad Pro"/>
                <a:cs typeface="Myriad Pro"/>
              </a:rPr>
              <a:t> </a:t>
            </a:r>
            <a:r>
              <a:rPr dirty="0" sz="2200" spc="-20">
                <a:solidFill>
                  <a:srgbClr val="FFFFFF"/>
                </a:solidFill>
                <a:latin typeface="Myriad Pro"/>
                <a:cs typeface="Myriad Pro"/>
              </a:rPr>
              <a:t>you!</a:t>
            </a:r>
            <a:endParaRPr sz="22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110" b="1">
                <a:solidFill>
                  <a:srgbClr val="DA31FA"/>
                </a:solidFill>
                <a:latin typeface="Myriad Pro"/>
                <a:cs typeface="Myriad Pro"/>
              </a:rPr>
              <a:t>Agenda</a:t>
            </a:r>
          </a:p>
        </p:txBody>
      </p:sp>
      <p:sp>
        <p:nvSpPr>
          <p:cNvPr id="4" name="object 4" descr=""/>
          <p:cNvSpPr txBox="1"/>
          <p:nvPr/>
        </p:nvSpPr>
        <p:spPr>
          <a:xfrm>
            <a:off x="535940" y="1044553"/>
            <a:ext cx="3094355" cy="2073910"/>
          </a:xfrm>
          <a:prstGeom prst="rect">
            <a:avLst/>
          </a:prstGeom>
        </p:spPr>
        <p:txBody>
          <a:bodyPr wrap="square" lIns="0" tIns="97790" rIns="0" bIns="0" rtlCol="0" vert="horz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8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endParaRPr sz="2800">
              <a:latin typeface="Myriad Pro"/>
              <a:cs typeface="Myriad Pro"/>
            </a:endParaRPr>
          </a:p>
          <a:p>
            <a:pPr marL="469900" indent="-457834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New</a:t>
            </a:r>
            <a:r>
              <a:rPr dirty="0" sz="28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Employees</a:t>
            </a:r>
            <a:endParaRPr sz="2800">
              <a:latin typeface="Myriad Pro"/>
              <a:cs typeface="Myriad Pro"/>
            </a:endParaRPr>
          </a:p>
          <a:p>
            <a:pPr marL="469900" indent="-457834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Health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8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Safety</a:t>
            </a:r>
            <a:endParaRPr sz="2800">
              <a:latin typeface="Myriad Pro"/>
              <a:cs typeface="Myriad Pro"/>
            </a:endParaRPr>
          </a:p>
          <a:p>
            <a:pPr marL="469900" indent="-457834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Q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&amp;</a:t>
            </a:r>
            <a:r>
              <a:rPr dirty="0" sz="28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5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endParaRPr sz="2800">
              <a:latin typeface="Myriad Pro"/>
              <a:cs typeface="Myriad Pro"/>
            </a:endParaRPr>
          </a:p>
        </p:txBody>
      </p:sp>
      <p:sp>
        <p:nvSpPr>
          <p:cNvPr id="5" name="object 5" descr=""/>
          <p:cNvSpPr txBox="1"/>
          <p:nvPr/>
        </p:nvSpPr>
        <p:spPr>
          <a:xfrm>
            <a:off x="4726940" y="1131887"/>
            <a:ext cx="3310254" cy="20008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Linda</a:t>
            </a:r>
            <a:r>
              <a:rPr dirty="0" sz="24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White,</a:t>
            </a:r>
            <a:r>
              <a:rPr dirty="0" sz="24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WW </a:t>
            </a:r>
            <a:r>
              <a:rPr dirty="0" sz="2400" spc="-20">
                <a:solidFill>
                  <a:srgbClr val="05336B"/>
                </a:solidFill>
                <a:latin typeface="Myriad Pro"/>
                <a:cs typeface="Myriad Pro"/>
              </a:rPr>
              <a:t>Facilities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Manager,</a:t>
            </a:r>
            <a:r>
              <a:rPr dirty="0" sz="2400" spc="-114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endParaRPr sz="2400">
              <a:latin typeface="Myriad Pro"/>
              <a:cs typeface="Myriad Pro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350">
              <a:latin typeface="Myriad Pro"/>
              <a:cs typeface="Myriad Pro"/>
            </a:endParaRPr>
          </a:p>
          <a:p>
            <a:pPr marL="12700" marR="351790">
              <a:lnSpc>
                <a:spcPct val="100000"/>
              </a:lnSpc>
            </a:pPr>
            <a:r>
              <a:rPr dirty="0" sz="2400" spc="-20">
                <a:solidFill>
                  <a:srgbClr val="05336B"/>
                </a:solidFill>
                <a:latin typeface="Myriad Pro"/>
                <a:cs typeface="Myriad Pro"/>
              </a:rPr>
              <a:t>T.</a:t>
            </a:r>
            <a:r>
              <a:rPr dirty="0" sz="24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Blue,</a:t>
            </a:r>
            <a:r>
              <a:rPr dirty="0" sz="24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0">
                <a:solidFill>
                  <a:srgbClr val="05336B"/>
                </a:solidFill>
                <a:latin typeface="Myriad Pro"/>
                <a:cs typeface="Myriad Pro"/>
              </a:rPr>
              <a:t>Officer,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GlobalCorp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1059" y="2359144"/>
            <a:ext cx="2934335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120" b="1">
                <a:solidFill>
                  <a:srgbClr val="505359"/>
                </a:solidFill>
                <a:latin typeface="Myriad Pro"/>
                <a:cs typeface="Myriad Pro"/>
              </a:rPr>
              <a:t>OFFICE</a:t>
            </a:r>
            <a:r>
              <a:rPr dirty="0" sz="3000" spc="40" b="1">
                <a:solidFill>
                  <a:srgbClr val="505359"/>
                </a:solidFill>
                <a:latin typeface="Myriad Pro"/>
                <a:cs typeface="Myriad Pro"/>
              </a:rPr>
              <a:t> </a:t>
            </a:r>
            <a:r>
              <a:rPr dirty="0" sz="3000" spc="100" b="1">
                <a:solidFill>
                  <a:srgbClr val="505359"/>
                </a:solidFill>
                <a:latin typeface="Myriad Pro"/>
                <a:cs typeface="Myriad Pro"/>
              </a:rPr>
              <a:t>SERVICES</a:t>
            </a:r>
            <a:endParaRPr sz="30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pc="-30"/>
              <a:t>Telephone</a:t>
            </a:r>
            <a:r>
              <a:rPr dirty="0" spc="-100"/>
              <a:t> </a:t>
            </a:r>
            <a:r>
              <a:rPr dirty="0"/>
              <a:t>and</a:t>
            </a:r>
            <a:r>
              <a:rPr dirty="0" spc="-95"/>
              <a:t> </a:t>
            </a:r>
            <a:r>
              <a:rPr dirty="0" spc="-10"/>
              <a:t>reception</a:t>
            </a:r>
            <a:r>
              <a:rPr dirty="0" spc="-70"/>
              <a:t> </a:t>
            </a:r>
            <a:r>
              <a:rPr dirty="0" spc="-10"/>
              <a:t>duties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940" y="1134935"/>
            <a:ext cx="3868420" cy="4444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5240">
              <a:lnSpc>
                <a:spcPct val="100000"/>
              </a:lnSpc>
              <a:spcBef>
                <a:spcPts val="95"/>
              </a:spcBef>
            </a:pP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0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reception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reporting</a:t>
            </a:r>
            <a:r>
              <a:rPr dirty="0" sz="20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facilities</a:t>
            </a:r>
            <a:r>
              <a:rPr dirty="0" sz="20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management</a:t>
            </a:r>
            <a:r>
              <a:rPr dirty="0" sz="20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are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responsible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0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answering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incoming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calls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directing</a:t>
            </a:r>
            <a:r>
              <a:rPr dirty="0" sz="20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calls</a:t>
            </a:r>
            <a:r>
              <a:rPr dirty="0" sz="20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appropriate</a:t>
            </a:r>
            <a:r>
              <a:rPr dirty="0" sz="20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000" spc="-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30">
                <a:solidFill>
                  <a:srgbClr val="05336B"/>
                </a:solidFill>
                <a:latin typeface="Myriad Pro"/>
                <a:cs typeface="Myriad Pro"/>
              </a:rPr>
              <a:t>member.</a:t>
            </a:r>
            <a:r>
              <a:rPr dirty="0" sz="20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Visitors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to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0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0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building</a:t>
            </a:r>
            <a:r>
              <a:rPr dirty="0" sz="20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through</a:t>
            </a:r>
            <a:r>
              <a:rPr dirty="0" sz="20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reception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area</a:t>
            </a:r>
            <a:r>
              <a:rPr dirty="0" sz="20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must</a:t>
            </a:r>
            <a:r>
              <a:rPr dirty="0" sz="20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be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greeted</a:t>
            </a:r>
            <a:r>
              <a:rPr dirty="0" sz="20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000" spc="-20">
                <a:solidFill>
                  <a:srgbClr val="05336B"/>
                </a:solidFill>
                <a:latin typeface="Myriad Pro"/>
                <a:cs typeface="Myriad Pro"/>
              </a:rPr>
              <a:t>signed-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in</a:t>
            </a:r>
            <a:r>
              <a:rPr dirty="0" sz="2000" spc="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30">
                <a:solidFill>
                  <a:srgbClr val="05336B"/>
                </a:solidFill>
                <a:latin typeface="Myriad Pro"/>
                <a:cs typeface="Myriad Pro"/>
              </a:rPr>
              <a:t>promptly.</a:t>
            </a:r>
            <a:r>
              <a:rPr dirty="0" sz="20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000" spc="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GlobalCorp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In/Out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whereabouts</a:t>
            </a:r>
            <a:r>
              <a:rPr dirty="0" sz="20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system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should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be</a:t>
            </a:r>
            <a:r>
              <a:rPr dirty="0" sz="20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maintained,</a:t>
            </a:r>
            <a:r>
              <a:rPr dirty="0" sz="20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updated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strictly</a:t>
            </a:r>
            <a:r>
              <a:rPr dirty="0" sz="20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adhered</a:t>
            </a:r>
            <a:r>
              <a:rPr dirty="0" sz="20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to.</a:t>
            </a:r>
            <a:endParaRPr sz="2000">
              <a:latin typeface="Myriad Pro"/>
              <a:cs typeface="Myriad Pro"/>
            </a:endParaRPr>
          </a:p>
          <a:p>
            <a:pPr marL="12700" marR="5080">
              <a:lnSpc>
                <a:spcPct val="100000"/>
              </a:lnSpc>
              <a:spcBef>
                <a:spcPts val="1200"/>
              </a:spcBef>
            </a:pP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If</a:t>
            </a:r>
            <a:r>
              <a:rPr dirty="0" sz="20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questions</a:t>
            </a:r>
            <a:r>
              <a:rPr dirty="0" sz="20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or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issues</a:t>
            </a:r>
            <a:r>
              <a:rPr dirty="0" sz="20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arise,</a:t>
            </a:r>
            <a:r>
              <a:rPr dirty="0" sz="20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reception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staff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can</a:t>
            </a:r>
            <a:r>
              <a:rPr dirty="0" sz="20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contact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their</a:t>
            </a:r>
            <a:r>
              <a:rPr dirty="0" sz="20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managers</a:t>
            </a:r>
            <a:r>
              <a:rPr dirty="0" sz="20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25">
                <a:solidFill>
                  <a:srgbClr val="05336B"/>
                </a:solidFill>
                <a:latin typeface="Myriad Pro"/>
                <a:cs typeface="Myriad Pro"/>
              </a:rPr>
              <a:t>or </a:t>
            </a:r>
            <a:r>
              <a:rPr dirty="0" sz="2000">
                <a:solidFill>
                  <a:srgbClr val="05336B"/>
                </a:solidFill>
                <a:latin typeface="Myriad Pro"/>
                <a:cs typeface="Myriad Pro"/>
              </a:rPr>
              <a:t>security</a:t>
            </a:r>
            <a:r>
              <a:rPr dirty="0" sz="20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000" spc="-10">
                <a:solidFill>
                  <a:srgbClr val="05336B"/>
                </a:solidFill>
                <a:latin typeface="Myriad Pro"/>
                <a:cs typeface="Myriad Pro"/>
              </a:rPr>
              <a:t>personnel.</a:t>
            </a:r>
            <a:endParaRPr sz="2000">
              <a:latin typeface="Myriad Pro"/>
              <a:cs typeface="Myriad Pro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19948" y="1444256"/>
            <a:ext cx="2837359" cy="435447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70" y="4470"/>
            <a:ext cx="9139529" cy="685352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Mail,</a:t>
            </a:r>
            <a:r>
              <a:rPr dirty="0" spc="-95"/>
              <a:t> </a:t>
            </a:r>
            <a:r>
              <a:rPr dirty="0"/>
              <a:t>courier</a:t>
            </a:r>
            <a:r>
              <a:rPr dirty="0" spc="-75"/>
              <a:t> </a:t>
            </a:r>
            <a:r>
              <a:rPr dirty="0"/>
              <a:t>and</a:t>
            </a:r>
            <a:r>
              <a:rPr dirty="0" spc="-90"/>
              <a:t> </a:t>
            </a:r>
            <a:r>
              <a:rPr dirty="0"/>
              <a:t>other</a:t>
            </a:r>
            <a:r>
              <a:rPr dirty="0" spc="-75"/>
              <a:t> </a:t>
            </a:r>
            <a:r>
              <a:rPr dirty="0" spc="-10"/>
              <a:t>services</a:t>
            </a:r>
          </a:p>
        </p:txBody>
      </p:sp>
      <p:sp>
        <p:nvSpPr>
          <p:cNvPr id="4" name="object 4" descr=""/>
          <p:cNvSpPr txBox="1">
            <a:spLocks noGrp="1"/>
          </p:cNvSpPr>
          <p:nvPr>
            <p:ph idx="2" sz="half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469265" marR="851535" indent="-4565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/>
              <a:t>Process</a:t>
            </a:r>
            <a:r>
              <a:rPr dirty="0" spc="-95"/>
              <a:t> </a:t>
            </a:r>
            <a:r>
              <a:rPr dirty="0" spc="-10"/>
              <a:t>outgoing </a:t>
            </a:r>
            <a:r>
              <a:rPr dirty="0"/>
              <a:t>packages and</a:t>
            </a:r>
            <a:r>
              <a:rPr dirty="0" spc="30"/>
              <a:t> </a:t>
            </a:r>
            <a:r>
              <a:rPr dirty="0" spc="-20"/>
              <a:t>mail</a:t>
            </a:r>
          </a:p>
          <a:p>
            <a:pPr marL="469265" marR="851535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/>
              <a:t>Receive</a:t>
            </a:r>
            <a:r>
              <a:rPr dirty="0" spc="-55"/>
              <a:t> </a:t>
            </a:r>
            <a:r>
              <a:rPr dirty="0" spc="-10"/>
              <a:t>incoming </a:t>
            </a:r>
            <a:r>
              <a:rPr dirty="0"/>
              <a:t>packages</a:t>
            </a:r>
            <a:r>
              <a:rPr dirty="0" spc="10"/>
              <a:t> </a:t>
            </a:r>
            <a:r>
              <a:rPr dirty="0"/>
              <a:t>and</a:t>
            </a:r>
            <a:r>
              <a:rPr dirty="0" spc="25"/>
              <a:t> </a:t>
            </a:r>
            <a:r>
              <a:rPr dirty="0" spc="-20"/>
              <a:t>mail </a:t>
            </a:r>
            <a:r>
              <a:rPr dirty="0" spc="-10"/>
              <a:t>deliveries</a:t>
            </a:r>
          </a:p>
          <a:p>
            <a:pPr marL="469265" marR="622935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/>
              <a:t>Allocate</a:t>
            </a:r>
            <a:r>
              <a:rPr dirty="0" spc="-25"/>
              <a:t> </a:t>
            </a:r>
            <a:r>
              <a:rPr dirty="0"/>
              <a:t>to</a:t>
            </a:r>
            <a:r>
              <a:rPr dirty="0" spc="-30"/>
              <a:t> </a:t>
            </a:r>
            <a:r>
              <a:rPr dirty="0" spc="-25"/>
              <a:t>the </a:t>
            </a:r>
            <a:r>
              <a:rPr dirty="0"/>
              <a:t>appropriate</a:t>
            </a:r>
            <a:r>
              <a:rPr dirty="0" spc="-65"/>
              <a:t> </a:t>
            </a:r>
            <a:r>
              <a:rPr dirty="0" spc="-10"/>
              <a:t>mailbox</a:t>
            </a:r>
          </a:p>
          <a:p>
            <a:pPr marL="469265" marR="5080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/>
              <a:t>Ensure</a:t>
            </a:r>
            <a:r>
              <a:rPr dirty="0" spc="-30"/>
              <a:t> </a:t>
            </a:r>
            <a:r>
              <a:rPr dirty="0"/>
              <a:t>meeting</a:t>
            </a:r>
            <a:r>
              <a:rPr dirty="0" spc="-20"/>
              <a:t> </a:t>
            </a:r>
            <a:r>
              <a:rPr dirty="0" spc="-10"/>
              <a:t>rooms </a:t>
            </a:r>
            <a:r>
              <a:rPr dirty="0"/>
              <a:t>and</a:t>
            </a:r>
            <a:r>
              <a:rPr dirty="0" spc="-15"/>
              <a:t> </a:t>
            </a:r>
            <a:r>
              <a:rPr dirty="0"/>
              <a:t>staff</a:t>
            </a:r>
            <a:r>
              <a:rPr dirty="0" spc="-5"/>
              <a:t> </a:t>
            </a:r>
            <a:r>
              <a:rPr dirty="0"/>
              <a:t>areas are</a:t>
            </a:r>
            <a:r>
              <a:rPr dirty="0" spc="-15"/>
              <a:t> </a:t>
            </a:r>
            <a:r>
              <a:rPr dirty="0" spc="-10"/>
              <a:t>always presentable</a:t>
            </a:r>
          </a:p>
          <a:p>
            <a:pPr marL="469265" marR="924560" indent="-45656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/>
              <a:t>Schedule</a:t>
            </a:r>
            <a:r>
              <a:rPr dirty="0" spc="-10"/>
              <a:t> </a:t>
            </a:r>
            <a:r>
              <a:rPr dirty="0"/>
              <a:t>use </a:t>
            </a:r>
            <a:r>
              <a:rPr dirty="0" spc="-25"/>
              <a:t>of </a:t>
            </a:r>
            <a:r>
              <a:rPr dirty="0"/>
              <a:t>conference</a:t>
            </a:r>
            <a:r>
              <a:rPr dirty="0" spc="-100"/>
              <a:t> </a:t>
            </a:r>
            <a:r>
              <a:rPr dirty="0" spc="-10"/>
              <a:t>rooms</a:t>
            </a:r>
          </a:p>
        </p:txBody>
      </p:sp>
      <p:sp>
        <p:nvSpPr>
          <p:cNvPr id="5" name="object 5" descr=""/>
          <p:cNvSpPr txBox="1"/>
          <p:nvPr/>
        </p:nvSpPr>
        <p:spPr>
          <a:xfrm>
            <a:off x="4742179" y="1131887"/>
            <a:ext cx="379730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5080" indent="-4565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Monitor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schedule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use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audio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visual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400">
              <a:latin typeface="Myriad Pro"/>
              <a:cs typeface="Myriad Pro"/>
            </a:endParaRPr>
          </a:p>
        </p:txBody>
      </p:sp>
      <p:pic>
        <p:nvPicPr>
          <p:cNvPr id="6" name="object 6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80277" y="2219621"/>
            <a:ext cx="3779504" cy="41675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Ad</a:t>
            </a:r>
            <a:r>
              <a:rPr dirty="0" spc="-70"/>
              <a:t> </a:t>
            </a:r>
            <a:r>
              <a:rPr dirty="0"/>
              <a:t>Hoc</a:t>
            </a:r>
            <a:r>
              <a:rPr dirty="0" spc="-65"/>
              <a:t> </a:t>
            </a:r>
            <a:r>
              <a:rPr dirty="0" spc="-10"/>
              <a:t>Services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940" y="1131887"/>
            <a:ext cx="3829050" cy="3902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5080" indent="-45656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Ensure</a:t>
            </a:r>
            <a:r>
              <a:rPr dirty="0" sz="24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meeting</a:t>
            </a:r>
            <a:r>
              <a:rPr dirty="0" sz="2400" spc="-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rooms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staff/kitchen</a:t>
            </a:r>
            <a:r>
              <a:rPr dirty="0" sz="2400" spc="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areas</a:t>
            </a:r>
            <a:r>
              <a:rPr dirty="0" sz="2400" spc="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are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always</a:t>
            </a:r>
            <a:r>
              <a:rPr dirty="0" sz="24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presentable</a:t>
            </a:r>
            <a:endParaRPr sz="2400">
              <a:latin typeface="Myriad Pro"/>
              <a:cs typeface="Myriad Pro"/>
            </a:endParaRPr>
          </a:p>
          <a:p>
            <a:pPr marL="469265" marR="1063625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Schedule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use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conference</a:t>
            </a:r>
            <a:r>
              <a:rPr dirty="0" sz="2400" spc="-10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rooms</a:t>
            </a:r>
            <a:endParaRPr sz="2400">
              <a:latin typeface="Myriad Pro"/>
              <a:cs typeface="Myriad Pro"/>
            </a:endParaRPr>
          </a:p>
          <a:p>
            <a:pPr marL="469265" marR="36830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Monitor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400" spc="-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schedule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use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4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audio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visual</a:t>
            </a:r>
            <a:r>
              <a:rPr dirty="0" sz="2400" spc="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400">
              <a:latin typeface="Myriad Pro"/>
              <a:cs typeface="Myriad Pro"/>
            </a:endParaRPr>
          </a:p>
          <a:p>
            <a:pPr marL="469265" marR="458470" indent="-45656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Coordinate</a:t>
            </a:r>
            <a:r>
              <a:rPr dirty="0" sz="24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10">
                <a:solidFill>
                  <a:srgbClr val="05336B"/>
                </a:solidFill>
                <a:latin typeface="Myriad Pro"/>
                <a:cs typeface="Myriad Pro"/>
              </a:rPr>
              <a:t>employee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4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moves,</a:t>
            </a:r>
            <a:r>
              <a:rPr dirty="0" sz="24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adds</a:t>
            </a:r>
            <a:r>
              <a:rPr dirty="0" sz="24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400">
                <a:solidFill>
                  <a:srgbClr val="05336B"/>
                </a:solidFill>
                <a:latin typeface="Myriad Pro"/>
                <a:cs typeface="Myriad Pro"/>
              </a:rPr>
              <a:t>changes with</a:t>
            </a:r>
            <a:r>
              <a:rPr dirty="0" sz="2400" spc="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400" spc="-35">
                <a:solidFill>
                  <a:srgbClr val="05336B"/>
                </a:solidFill>
                <a:latin typeface="Myriad Pro"/>
                <a:cs typeface="Myriad Pro"/>
              </a:rPr>
              <a:t>IT</a:t>
            </a:r>
            <a:endParaRPr sz="24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Office</a:t>
            </a:r>
            <a:r>
              <a:rPr dirty="0" spc="-60"/>
              <a:t> </a:t>
            </a:r>
            <a:r>
              <a:rPr dirty="0" spc="-10"/>
              <a:t>Cleaning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34" y="1131125"/>
            <a:ext cx="3716020" cy="49390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Liaise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on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regular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basis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with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600" spc="-5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cleaners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ensure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that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level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6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service</a:t>
            </a:r>
            <a:r>
              <a:rPr dirty="0" sz="26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being provided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is</a:t>
            </a:r>
            <a:r>
              <a:rPr dirty="0" sz="26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maintained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at</a:t>
            </a:r>
            <a:r>
              <a:rPr dirty="0" sz="26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all</a:t>
            </a:r>
            <a:r>
              <a:rPr dirty="0" sz="26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times</a:t>
            </a:r>
            <a:endParaRPr sz="2600">
              <a:latin typeface="Myriad Pro"/>
              <a:cs typeface="Myriad Pro"/>
            </a:endParaRPr>
          </a:p>
          <a:p>
            <a:pPr marL="469900" marR="28575" indent="-457834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Monitor</a:t>
            </a:r>
            <a:r>
              <a:rPr dirty="0" sz="2600" spc="-7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the</a:t>
            </a:r>
            <a:r>
              <a:rPr dirty="0" sz="2600" spc="-8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cleaning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service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provided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by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25">
                <a:solidFill>
                  <a:srgbClr val="05336B"/>
                </a:solidFill>
                <a:latin typeface="Myriad Pro"/>
                <a:cs typeface="Myriad Pro"/>
              </a:rPr>
              <a:t>the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Landlord,</a:t>
            </a:r>
            <a:r>
              <a:rPr dirty="0" sz="2600" spc="-8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if</a:t>
            </a:r>
            <a:r>
              <a:rPr dirty="0" sz="26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applicable</a:t>
            </a:r>
            <a:endParaRPr sz="2600">
              <a:latin typeface="Myriad Pro"/>
              <a:cs typeface="Myriad Pro"/>
            </a:endParaRPr>
          </a:p>
          <a:p>
            <a:pPr marL="469900" marR="643255" indent="-457834">
              <a:lnSpc>
                <a:spcPct val="100000"/>
              </a:lnSpc>
              <a:spcBef>
                <a:spcPts val="62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Arrange</a:t>
            </a:r>
            <a:r>
              <a:rPr dirty="0" sz="2600" spc="-114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600" spc="-9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special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services</a:t>
            </a:r>
            <a:r>
              <a:rPr dirty="0" sz="2600" spc="-7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for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items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outside</a:t>
            </a:r>
            <a:r>
              <a:rPr dirty="0" sz="2600" spc="-6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>
                <a:solidFill>
                  <a:srgbClr val="05336B"/>
                </a:solidFill>
                <a:latin typeface="Myriad Pro"/>
                <a:cs typeface="Myriad Pro"/>
              </a:rPr>
              <a:t>of</a:t>
            </a:r>
            <a:r>
              <a:rPr dirty="0" sz="2600" spc="-6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600" spc="-10">
                <a:solidFill>
                  <a:srgbClr val="05336B"/>
                </a:solidFill>
                <a:latin typeface="Myriad Pro"/>
                <a:cs typeface="Myriad Pro"/>
              </a:rPr>
              <a:t>contract</a:t>
            </a:r>
            <a:endParaRPr sz="26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/>
              <a:t>Office</a:t>
            </a:r>
            <a:r>
              <a:rPr dirty="0" spc="-85"/>
              <a:t> </a:t>
            </a:r>
            <a:r>
              <a:rPr dirty="0"/>
              <a:t>Recycling</a:t>
            </a:r>
            <a:r>
              <a:rPr dirty="0" spc="-75"/>
              <a:t> </a:t>
            </a:r>
            <a:r>
              <a:rPr dirty="0" spc="-10"/>
              <a:t>Programs</a:t>
            </a:r>
          </a:p>
        </p:txBody>
      </p:sp>
      <p:sp>
        <p:nvSpPr>
          <p:cNvPr id="3" name="object 3" descr=""/>
          <p:cNvSpPr txBox="1"/>
          <p:nvPr/>
        </p:nvSpPr>
        <p:spPr>
          <a:xfrm>
            <a:off x="535867" y="1129602"/>
            <a:ext cx="3665854" cy="44634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marR="469900" indent="-4572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Establish</a:t>
            </a:r>
            <a:r>
              <a:rPr dirty="0" sz="2800" spc="-3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and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coordinate</a:t>
            </a:r>
            <a:r>
              <a:rPr dirty="0" sz="2800" spc="-1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recycle program</a:t>
            </a:r>
            <a:endParaRPr sz="2800">
              <a:latin typeface="Myriad Pro"/>
              <a:cs typeface="Myriad Pro"/>
            </a:endParaRPr>
          </a:p>
          <a:p>
            <a:pPr marL="469900" marR="448945" indent="-457834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Engage</a:t>
            </a:r>
            <a:r>
              <a:rPr dirty="0" sz="2800" spc="-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services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of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local</a:t>
            </a:r>
            <a:r>
              <a:rPr dirty="0" sz="2800" spc="-1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provider.</a:t>
            </a:r>
            <a:endParaRPr sz="2800">
              <a:latin typeface="Myriad Pro"/>
              <a:cs typeface="Myriad Pro"/>
            </a:endParaRPr>
          </a:p>
          <a:p>
            <a:pPr marL="469900" marR="5080" indent="-457834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469900" algn="l"/>
                <a:tab pos="470534" algn="l"/>
              </a:tabLst>
            </a:pP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Refer</a:t>
            </a:r>
            <a:r>
              <a:rPr dirty="0" sz="2800" spc="-4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to</a:t>
            </a:r>
            <a:r>
              <a:rPr dirty="0" sz="2800" spc="-3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IT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 at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Corporate</a:t>
            </a:r>
            <a:r>
              <a:rPr dirty="0" sz="2800" spc="-11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800" spc="-8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for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information</a:t>
            </a:r>
            <a:r>
              <a:rPr dirty="0" sz="2800" spc="-12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25">
                <a:solidFill>
                  <a:srgbClr val="05336B"/>
                </a:solidFill>
                <a:latin typeface="Myriad Pro"/>
                <a:cs typeface="Myriad Pro"/>
              </a:rPr>
              <a:t>on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recycling</a:t>
            </a:r>
            <a:r>
              <a:rPr dirty="0" sz="2800" spc="-50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computers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and</a:t>
            </a:r>
            <a:r>
              <a:rPr dirty="0" sz="28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>
                <a:solidFill>
                  <a:srgbClr val="05336B"/>
                </a:solidFill>
                <a:latin typeface="Myriad Pro"/>
                <a:cs typeface="Myriad Pro"/>
              </a:rPr>
              <a:t>office</a:t>
            </a:r>
            <a:r>
              <a:rPr dirty="0" sz="2800" spc="-45">
                <a:solidFill>
                  <a:srgbClr val="05336B"/>
                </a:solidFill>
                <a:latin typeface="Myriad Pro"/>
                <a:cs typeface="Myriad Pro"/>
              </a:rPr>
              <a:t> </a:t>
            </a:r>
            <a:r>
              <a:rPr dirty="0" sz="2800" spc="-10">
                <a:solidFill>
                  <a:srgbClr val="05336B"/>
                </a:solidFill>
                <a:latin typeface="Myriad Pro"/>
                <a:cs typeface="Myriad Pro"/>
              </a:rPr>
              <a:t>equipment</a:t>
            </a:r>
            <a:endParaRPr sz="28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41821" y="2359144"/>
            <a:ext cx="2932430" cy="482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150" b="1">
                <a:solidFill>
                  <a:srgbClr val="505359"/>
                </a:solidFill>
                <a:latin typeface="Myriad Pro"/>
                <a:cs typeface="Myriad Pro"/>
              </a:rPr>
              <a:t>NEW</a:t>
            </a:r>
            <a:r>
              <a:rPr dirty="0" sz="3000" spc="40" b="1">
                <a:solidFill>
                  <a:srgbClr val="505359"/>
                </a:solidFill>
                <a:latin typeface="Myriad Pro"/>
                <a:cs typeface="Myriad Pro"/>
              </a:rPr>
              <a:t> </a:t>
            </a:r>
            <a:r>
              <a:rPr dirty="0" sz="3000" spc="90" b="1">
                <a:solidFill>
                  <a:srgbClr val="505359"/>
                </a:solidFill>
                <a:latin typeface="Myriad Pro"/>
                <a:cs typeface="Myriad Pro"/>
              </a:rPr>
              <a:t>EMPLOYEES</a:t>
            </a:r>
            <a:endParaRPr sz="3000">
              <a:latin typeface="Myriad Pro"/>
              <a:cs typeface="Myriad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test</dc:creator>
  <dc:title>Headline goes here</dc:title>
  <dcterms:created xsi:type="dcterms:W3CDTF">2023-02-09T00:17:44Z</dcterms:created>
  <dcterms:modified xsi:type="dcterms:W3CDTF">2023-02-09T00:17:44Z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2012-06-13T00:00:00Z</vt:filetime>
  </property>
  <property fmtid="{D5CDD505-2E9C-101B-9397-08002B2CF9AE}" pid="3" name="Creator">
    <vt:lpwstr>Acrobat PDFMaker 11.0 for PowerPoint</vt:lpwstr>
  </property>
  <property fmtid="{D5CDD505-2E9C-101B-9397-08002B2CF9AE}" pid="4" name="LastSaved">
    <vt:filetime>2023-02-09T00:00:00Z</vt:filetime>
  </property>
  <property fmtid="{D5CDD505-2E9C-101B-9397-08002B2CF9AE}" pid="5" name="Producer">
    <vt:lpwstr>Adobe PDF Library 10.0.1</vt:lpwstr>
  </property>
</Properties>
</file>